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12"/>
  </p:notesMasterIdLst>
  <p:sldIdLst>
    <p:sldId id="256" r:id="rId2"/>
    <p:sldId id="267" r:id="rId3"/>
    <p:sldId id="257" r:id="rId4"/>
    <p:sldId id="258" r:id="rId5"/>
    <p:sldId id="261" r:id="rId6"/>
    <p:sldId id="260" r:id="rId7"/>
    <p:sldId id="259" r:id="rId8"/>
    <p:sldId id="264" r:id="rId9"/>
    <p:sldId id="262" r:id="rId10"/>
    <p:sldId id="265" r:id="rId11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000000"/>
          </p15:clr>
        </p15:guide>
        <p15:guide id="2" pos="3840" userDrawn="1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A10B6-3491-474F-8A14-D3CA0922804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9" d="100"/>
          <a:sy n="89" d="100"/>
        </p:scale>
        <p:origin x="360" y="8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" name="Google Shape;10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" name="Google Shape;24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5" name="Google Shape;25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" name="Google Shape;24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5" name="Google Shape;25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" name="Google Shape;37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8" name="Google Shape;38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" name="Google Shape;80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1" name="Google Shape;81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" name="Google Shape;66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7" name="Google Shape;67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4" name="Google Shape;124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8" name="Google Shape;98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9" name="Google Shape;149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2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5.png"/><Relationship Id="rId7" Type="http://schemas.openxmlformats.org/officeDocument/2006/relationships/image" Target="../media/image1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11" Type="http://schemas.openxmlformats.org/officeDocument/2006/relationships/image" Target="../media/image22.jpeg"/><Relationship Id="rId5" Type="http://schemas.openxmlformats.org/officeDocument/2006/relationships/image" Target="../media/image18.jpeg"/><Relationship Id="rId10" Type="http://schemas.openxmlformats.org/officeDocument/2006/relationships/image" Target="../media/image21.jpeg"/><Relationship Id="rId4" Type="http://schemas.openxmlformats.org/officeDocument/2006/relationships/image" Target="../media/image17.pn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5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5.jpeg"/><Relationship Id="rId10" Type="http://schemas.openxmlformats.org/officeDocument/2006/relationships/image" Target="../media/image28.jpg"/><Relationship Id="rId4" Type="http://schemas.openxmlformats.org/officeDocument/2006/relationships/image" Target="../media/image24.jpe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5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Relationship Id="rId9" Type="http://schemas.openxmlformats.org/officeDocument/2006/relationships/hyperlink" Target="mailto:mingiyan75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"/>
          <p:cNvSpPr/>
          <p:nvPr/>
        </p:nvSpPr>
        <p:spPr>
          <a:xfrm>
            <a:off x="2875936" y="1002891"/>
            <a:ext cx="6887495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 panose="020F0502020204030204"/>
              <a:buNone/>
            </a:pPr>
            <a:r>
              <a:rPr lang="ru-RU" sz="4400" b="1" i="0" u="none" strike="noStrike" cap="none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 </a:t>
            </a:r>
          </a:p>
          <a:p>
            <a:pPr algn="ctr">
              <a:buSzPts val="4000"/>
            </a:pPr>
            <a:endParaRPr lang="ru-RU" sz="3200" b="1" dirty="0">
              <a:latin typeface="Times New Roman" pitchFamily="18" charset="0"/>
              <a:ea typeface="STXinwei" pitchFamily="2" charset="-122"/>
              <a:cs typeface="Times New Roman" pitchFamily="18" charset="0"/>
            </a:endParaRPr>
          </a:p>
          <a:p>
            <a:pPr algn="ctr">
              <a:buSzPts val="4000"/>
            </a:pPr>
            <a:r>
              <a:rPr lang="ru-RU" sz="3200" b="1" dirty="0">
                <a:latin typeface="Times New Roman" pitchFamily="18" charset="0"/>
                <a:ea typeface="STXinwei" pitchFamily="2" charset="-122"/>
                <a:cs typeface="Times New Roman" pitchFamily="18" charset="0"/>
              </a:rPr>
              <a:t>ВОСТОЧНЫЕ ЯЗЫКИ</a:t>
            </a:r>
            <a:r>
              <a:rPr lang="ru-RU" sz="3200" dirty="0">
                <a:latin typeface="Times New Roman" pitchFamily="18" charset="0"/>
                <a:ea typeface="STXinwei" pitchFamily="2" charset="-122"/>
                <a:cs typeface="Times New Roman" pitchFamily="18" charset="0"/>
              </a:rPr>
              <a:t>:</a:t>
            </a:r>
          </a:p>
          <a:p>
            <a:pPr algn="ctr">
              <a:buSzPts val="4000"/>
            </a:pPr>
            <a:endParaRPr lang="ru-RU" sz="3200" dirty="0">
              <a:latin typeface="Times New Roman" pitchFamily="18" charset="0"/>
              <a:ea typeface="STXinwei" pitchFamily="2" charset="-122"/>
              <a:cs typeface="Times New Roman" pitchFamily="18" charset="0"/>
            </a:endParaRPr>
          </a:p>
          <a:p>
            <a:pPr algn="ctr">
              <a:buSzPts val="4000"/>
            </a:pPr>
            <a:r>
              <a:rPr lang="ru-RU" sz="3200" dirty="0">
                <a:latin typeface="Times New Roman" pitchFamily="18" charset="0"/>
                <a:ea typeface="STXinwei" pitchFamily="2" charset="-122"/>
                <a:cs typeface="Times New Roman" pitchFamily="18" charset="0"/>
              </a:rPr>
              <a:t> ТВОЙ ПУТЬ НАЧИНАЕТСЯ ЗДЕСЬ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 panose="020F0502020204030204"/>
              <a:buNone/>
            </a:pPr>
            <a:endParaRPr lang="ru-RU" sz="4400" b="1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831273" y="5221598"/>
            <a:ext cx="4821382" cy="43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3500544" y="4896465"/>
            <a:ext cx="4668716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400" i="0" u="none" strike="noStrike" cap="none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endParaRPr sz="24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СТАЖИРОВКИ</a:t>
            </a:r>
            <a:endParaRPr lang="ru-RU" sz="28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КАРЬЕРА С НУЛЯ</a:t>
            </a:r>
          </a:p>
        </p:txBody>
      </p:sp>
      <p:sp>
        <p:nvSpPr>
          <p:cNvPr id="17" name="Google Shape;17;p1" descr="C:\Users\nelli\Downloads\IMG_20260323_195653_961.jpg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27" name="Picture 3" descr="C:\Users\nelli\OneDrive\Рабочий стол\калмгу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6477"/>
            <a:ext cx="4822722" cy="135313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48929" y="3893574"/>
            <a:ext cx="108253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КИТАЙСКИЙ | КОРЕЙСКИЙ | МОНГОЛЬСКИЙ | КАЛМЫЦКИЙ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35974" y="4704736"/>
            <a:ext cx="119560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Индивидуальная образовательная траектория для будущих лидеров Азиатского региона</a:t>
            </a:r>
          </a:p>
        </p:txBody>
      </p:sp>
      <p:pic>
        <p:nvPicPr>
          <p:cNvPr id="14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58168" y="0"/>
            <a:ext cx="1533832" cy="1696065"/>
          </a:xfrm>
          <a:prstGeom prst="rect">
            <a:avLst/>
          </a:prstGeom>
          <a:noFill/>
        </p:spPr>
      </p:pic>
      <p:pic>
        <p:nvPicPr>
          <p:cNvPr id="22534" name="Picture 6" descr="C:\Users\nelli\OneDrive\Рабочий стол\Tao.svg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1367" y="1"/>
            <a:ext cx="2079524" cy="17403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/>
          <p:nvPr/>
        </p:nvSpPr>
        <p:spPr>
          <a:xfrm>
            <a:off x="281548" y="816488"/>
            <a:ext cx="4406993" cy="546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 panose="020F0502020204030204"/>
              <a:buNone/>
            </a:pPr>
            <a:endParaRPr sz="28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" name="Google Shape;28;p2"/>
          <p:cNvSpPr/>
          <p:nvPr/>
        </p:nvSpPr>
        <p:spPr>
          <a:xfrm>
            <a:off x="358588" y="179992"/>
            <a:ext cx="11501718" cy="438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2400"/>
            </a:pPr>
            <a:endParaRPr lang="ru-RU" sz="28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3" name="Google Shape;29;p2"/>
          <p:cNvSpPr/>
          <p:nvPr/>
        </p:nvSpPr>
        <p:spPr>
          <a:xfrm>
            <a:off x="286871" y="1515036"/>
            <a:ext cx="5468470" cy="484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400" b="1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5" name="Google Shape;28;p2"/>
          <p:cNvSpPr/>
          <p:nvPr/>
        </p:nvSpPr>
        <p:spPr>
          <a:xfrm>
            <a:off x="6104965" y="888206"/>
            <a:ext cx="5737412" cy="546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 panose="020F0502020204030204"/>
              <a:buNone/>
            </a:pPr>
            <a:endParaRPr lang="ru-RU" sz="28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6" name="Google Shape;29;p2"/>
          <p:cNvSpPr/>
          <p:nvPr/>
        </p:nvSpPr>
        <p:spPr>
          <a:xfrm>
            <a:off x="6015318" y="1541930"/>
            <a:ext cx="5833209" cy="38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endParaRPr lang="ru-RU" sz="2400" b="1" dirty="0">
              <a:solidFill>
                <a:schemeClr val="dk1"/>
              </a:solidFill>
              <a:latin typeface="Times New Roman" panose="02020603050405020304" pitchFamily="18" charset="0"/>
              <a:ea typeface="Times New Roman" panose="02020603050405020304"/>
              <a:cs typeface="Times New Roman" panose="02020603050405020304" pitchFamily="18" charset="0"/>
              <a:sym typeface="Times New Roman" panose="02020603050405020304"/>
            </a:endParaRPr>
          </a:p>
        </p:txBody>
      </p:sp>
      <p:sp>
        <p:nvSpPr>
          <p:cNvPr id="11" name="Google Shape;29;p2"/>
          <p:cNvSpPr/>
          <p:nvPr/>
        </p:nvSpPr>
        <p:spPr>
          <a:xfrm>
            <a:off x="304402" y="2321861"/>
            <a:ext cx="5459904" cy="430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2" name="Google Shape;29;p2"/>
          <p:cNvSpPr/>
          <p:nvPr/>
        </p:nvSpPr>
        <p:spPr>
          <a:xfrm>
            <a:off x="5988424" y="2214282"/>
            <a:ext cx="6015318" cy="806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endParaRPr lang="ru-RU" sz="2000" b="1" dirty="0">
              <a:solidFill>
                <a:schemeClr val="dk1"/>
              </a:solidFill>
              <a:latin typeface="Times New Roman" panose="02020603050405020304" pitchFamily="18" charset="0"/>
              <a:ea typeface="Times New Roman" panose="02020603050405020304"/>
              <a:cs typeface="Times New Roman" panose="02020603050405020304" pitchFamily="18" charset="0"/>
              <a:sym typeface="Times New Roman" panose="02020603050405020304"/>
            </a:endParaRPr>
          </a:p>
        </p:txBody>
      </p:sp>
      <p:sp>
        <p:nvSpPr>
          <p:cNvPr id="17" name="Google Shape;29;p2"/>
          <p:cNvSpPr/>
          <p:nvPr/>
        </p:nvSpPr>
        <p:spPr>
          <a:xfrm>
            <a:off x="322332" y="3675530"/>
            <a:ext cx="5459904" cy="430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8" name="Google Shape;29;p2"/>
          <p:cNvSpPr/>
          <p:nvPr/>
        </p:nvSpPr>
        <p:spPr>
          <a:xfrm>
            <a:off x="6087034" y="3343835"/>
            <a:ext cx="5782235" cy="1111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endParaRPr lang="ru-RU" sz="2400" dirty="0">
              <a:solidFill>
                <a:schemeClr val="dk1"/>
              </a:solidFill>
              <a:latin typeface="Times New Roman" panose="02020603050405020304" pitchFamily="18" charset="0"/>
              <a:ea typeface="Times New Roman" panose="02020603050405020304"/>
              <a:cs typeface="Times New Roman" panose="02020603050405020304" pitchFamily="18" charset="0"/>
              <a:sym typeface="Times New Roman" panose="02020603050405020304"/>
            </a:endParaRPr>
          </a:p>
        </p:txBody>
      </p:sp>
      <p:sp>
        <p:nvSpPr>
          <p:cNvPr id="19" name="Google Shape;29;p2"/>
          <p:cNvSpPr/>
          <p:nvPr/>
        </p:nvSpPr>
        <p:spPr>
          <a:xfrm>
            <a:off x="304403" y="4867835"/>
            <a:ext cx="5459904" cy="81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20" name="Google Shape;29;p2"/>
          <p:cNvSpPr/>
          <p:nvPr/>
        </p:nvSpPr>
        <p:spPr>
          <a:xfrm>
            <a:off x="6087035" y="4885764"/>
            <a:ext cx="5351930" cy="173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86533" y="0"/>
            <a:ext cx="1405467" cy="1507067"/>
          </a:xfrm>
          <a:prstGeom prst="rect">
            <a:avLst/>
          </a:prstGeom>
          <a:noFill/>
        </p:spPr>
      </p:pic>
      <p:pic>
        <p:nvPicPr>
          <p:cNvPr id="14" name="Picture 3" descr="C:\Users\nelli\OneDrive\Рабочий стол\калмгу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169332"/>
            <a:ext cx="4004732" cy="1066801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2871840" y="1193801"/>
            <a:ext cx="6931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МИР СМЕЩАЕТСЯ НА ВОСТОК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052916" y="2227006"/>
            <a:ext cx="67695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КИТАЙ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 1.4 МЛРД НОСИТЕЛЕЙ, ЭКОНОМИКА №2 В 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МИРЕ.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КОРЕЯ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 K-POP, K-DRAMA, ТЕХНОЛОГИИ SAMSUNG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	И LG.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МОНГОЛИЯ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СТРАТЕГИЧЕСКИЕ РЕСУРСЫ И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НОВЫЙ ШЕЛКОВЫЙ ПУТЬ.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КАЛМЫКИЯ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УНИКАЛЬНЫЙ ЕВРОПЕЙСКИЙ ОЧАГ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БУДДИЗМА И НАСЛЕДИЕ КОЧЕВНИКОВ.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1" name="Picture 1" descr="C:\Users\nelli\OneDrive\Рабочий стол\реклама\НЕБОСКРЕБЫ КИТАЙ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17471" y="2142068"/>
            <a:ext cx="2071329" cy="3970866"/>
          </a:xfrm>
          <a:prstGeom prst="rect">
            <a:avLst/>
          </a:prstGeom>
          <a:noFill/>
        </p:spPr>
      </p:pic>
      <p:pic>
        <p:nvPicPr>
          <p:cNvPr id="20485" name="Picture 5" descr="https://avatars.mds.yandex.net/i?id=7d1bbcd5ee1f0df4dfcc13afa56274ee4035845c-5647550-images-thumbs&amp;n=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8708" y="2241755"/>
            <a:ext cx="2595717" cy="1792288"/>
          </a:xfrm>
          <a:prstGeom prst="rect">
            <a:avLst/>
          </a:prstGeom>
          <a:noFill/>
        </p:spPr>
      </p:pic>
      <p:pic>
        <p:nvPicPr>
          <p:cNvPr id="20487" name="Picture 7" descr="Picture backgroun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085302"/>
            <a:ext cx="2743200" cy="1976284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3048000" y="5029201"/>
            <a:ext cx="60960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Знание восточного языка = твой пропуск в элиту международников.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"/>
          <p:cNvSpPr/>
          <p:nvPr/>
        </p:nvSpPr>
        <p:spPr>
          <a:xfrm>
            <a:off x="448235" y="1964960"/>
            <a:ext cx="11368804" cy="1836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 panose="020F0502020204030204"/>
              <a:buNone/>
            </a:pPr>
            <a:endParaRPr sz="24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6002866" y="3903133"/>
            <a:ext cx="2751667" cy="2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" name="Google Shape;28;p2"/>
          <p:cNvSpPr/>
          <p:nvPr/>
        </p:nvSpPr>
        <p:spPr>
          <a:xfrm>
            <a:off x="9127067" y="3894665"/>
            <a:ext cx="3064933" cy="226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2400"/>
            </a:pPr>
            <a:endParaRPr lang="ru-RU" sz="26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3" name="Google Shape;29;p2"/>
          <p:cNvSpPr/>
          <p:nvPr/>
        </p:nvSpPr>
        <p:spPr>
          <a:xfrm>
            <a:off x="8111066" y="968188"/>
            <a:ext cx="3749239" cy="1450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endParaRPr lang="ru-RU" sz="24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5122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08147" y="0"/>
            <a:ext cx="1356852" cy="1415845"/>
          </a:xfrm>
          <a:prstGeom prst="rect">
            <a:avLst/>
          </a:prstGeom>
          <a:noFill/>
        </p:spPr>
      </p:pic>
      <p:pic>
        <p:nvPicPr>
          <p:cNvPr id="7" name="Picture 3" descr="C:\Users\nelli\OneDrive\Рабочий стол\калмгу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35467"/>
            <a:ext cx="4021667" cy="103293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768600" y="1168400"/>
            <a:ext cx="82126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 ИЕРОГЛИФИКИ ДО КИРИЛЛИЦЫ</a:t>
            </a:r>
          </a:p>
        </p:txBody>
      </p:sp>
      <p:pic>
        <p:nvPicPr>
          <p:cNvPr id="18434" name="Picture 2" descr="C:\Users\nelli\Downloads\флаг Кит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67" y="1905002"/>
            <a:ext cx="2561167" cy="1600200"/>
          </a:xfrm>
          <a:prstGeom prst="rect">
            <a:avLst/>
          </a:prstGeom>
          <a:noFill/>
        </p:spPr>
      </p:pic>
      <p:pic>
        <p:nvPicPr>
          <p:cNvPr id="18436" name="Picture 4" descr="Picture backgroun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02001" y="1998133"/>
            <a:ext cx="2421465" cy="15218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8" name="Picture 6" descr="Picture backgroun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87534" y="1955800"/>
            <a:ext cx="2549524" cy="1565275"/>
          </a:xfrm>
          <a:prstGeom prst="rect">
            <a:avLst/>
          </a:prstGeom>
          <a:noFill/>
        </p:spPr>
      </p:pic>
      <p:pic>
        <p:nvPicPr>
          <p:cNvPr id="18440" name="Picture 8" descr="Picture background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059332" y="1981200"/>
            <a:ext cx="2497667" cy="153246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50334" y="3801533"/>
            <a:ext cx="242146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Китайский: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Тоны,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Иероглифика,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HSK 6 уровень.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Институт Конфуция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Стажировки в Китае.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51200" y="3860800"/>
            <a:ext cx="2413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Корейский: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Хангыль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Вежливость и IT-лексика.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занятия с ВУЗами Южной Кореи.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019800" y="3826933"/>
            <a:ext cx="290406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Монгольский: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Старописьменный и кириллица.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Кочевая цивилизация.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Стажировки в Монголии.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915399" y="3826933"/>
            <a:ext cx="281093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Калмыцкий: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Язык потомков ойратов.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Тодо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Бичиг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Сохранение культурного кода РФ.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3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3"/>
          <p:cNvSpPr/>
          <p:nvPr/>
        </p:nvSpPr>
        <p:spPr>
          <a:xfrm>
            <a:off x="415636" y="619298"/>
            <a:ext cx="9975273" cy="58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 panose="020F0502020204030204"/>
              <a:buNone/>
            </a:pPr>
            <a:r>
              <a:rPr lang="ru-RU" sz="3200" b="1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          </a:t>
            </a:r>
            <a:endParaRPr sz="35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42" name="Google Shape;42;p3"/>
          <p:cNvSpPr/>
          <p:nvPr/>
        </p:nvSpPr>
        <p:spPr>
          <a:xfrm>
            <a:off x="415631" y="1867507"/>
            <a:ext cx="3325200" cy="3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 </a:t>
            </a:r>
            <a:endParaRPr sz="28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4437258" y="1786157"/>
            <a:ext cx="3597900" cy="3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44" name="Google Shape;44;p3"/>
          <p:cNvSpPr/>
          <p:nvPr/>
        </p:nvSpPr>
        <p:spPr>
          <a:xfrm>
            <a:off x="8035139" y="2048933"/>
            <a:ext cx="3561300" cy="3776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6146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13532" y="1"/>
            <a:ext cx="1278467" cy="1413690"/>
          </a:xfrm>
          <a:prstGeom prst="rect">
            <a:avLst/>
          </a:prstGeom>
          <a:noFill/>
        </p:spPr>
      </p:pic>
      <p:pic>
        <p:nvPicPr>
          <p:cNvPr id="10" name="Picture 3" descr="C:\Users\nelli\OneDrive\Рабочий стол\калмгу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143932"/>
            <a:ext cx="3843866" cy="1024469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429933" y="1286933"/>
            <a:ext cx="70781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НИКАКОЙ СКУЧНОЙ ЗУБРЕЖКИ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95561" y="2015067"/>
            <a:ext cx="29773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Лингвоклубы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Смотрим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дорамы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мультфильмы без перевода</a:t>
            </a:r>
            <a:r>
              <a:rPr lang="ru-RU" sz="2400" dirty="0"/>
              <a:t>.</a:t>
            </a:r>
          </a:p>
        </p:txBody>
      </p:sp>
      <p:pic>
        <p:nvPicPr>
          <p:cNvPr id="16386" name="Picture 2" descr="Picture backgroun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5297" y="3639466"/>
            <a:ext cx="2336801" cy="2997201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4433977" y="4817533"/>
            <a:ext cx="28727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Мастерские каллиграфии: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Пишем иероглифы кистями (медитация + память).</a:t>
            </a:r>
          </a:p>
        </p:txBody>
      </p:sp>
      <p:pic>
        <p:nvPicPr>
          <p:cNvPr id="16388" name="Picture 4" descr="C:\Users\nelli\Downloads\иероглифы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84701" y="2048933"/>
            <a:ext cx="2611966" cy="2624668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8161867" y="2065867"/>
            <a:ext cx="3276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Фестивали: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Конкурсы караоке на корейском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K-pop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или горловое пение (монгольский).</a:t>
            </a:r>
          </a:p>
        </p:txBody>
      </p:sp>
      <p:pic>
        <p:nvPicPr>
          <p:cNvPr id="16390" name="Picture 6" descr="C:\Users\nelli\Downloads\IMG_20260404_014028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12667" y="3920066"/>
            <a:ext cx="3341402" cy="2286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6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383729" cy="763322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6"/>
          <p:cNvSpPr/>
          <p:nvPr/>
        </p:nvSpPr>
        <p:spPr>
          <a:xfrm>
            <a:off x="2094271" y="206476"/>
            <a:ext cx="8981767" cy="2608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ПОЧЕМУ ТЕБЕ ЭТО ПОДХОДИТ?</a:t>
            </a:r>
          </a:p>
        </p:txBody>
      </p:sp>
      <p:sp>
        <p:nvSpPr>
          <p:cNvPr id="85" name="Google Shape;85;p6"/>
          <p:cNvSpPr/>
          <p:nvPr/>
        </p:nvSpPr>
        <p:spPr>
          <a:xfrm>
            <a:off x="831273" y="1866207"/>
            <a:ext cx="5818909" cy="681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Google Shape;86;p6"/>
          <p:cNvSpPr/>
          <p:nvPr/>
        </p:nvSpPr>
        <p:spPr>
          <a:xfrm>
            <a:off x="745875" y="1289850"/>
            <a:ext cx="6105900" cy="42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	</a:t>
            </a:r>
            <a:endParaRPr sz="2200" b="1" dirty="0">
              <a:solidFill>
                <a:schemeClr val="tx1"/>
              </a:solidFill>
              <a:latin typeface="Arial Narrow" panose="020B0606020202030204" pitchFamily="34" charset="0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87" name="Google Shape;87;p6"/>
          <p:cNvSpPr/>
          <p:nvPr/>
        </p:nvSpPr>
        <p:spPr>
          <a:xfrm>
            <a:off x="831273" y="4127269"/>
            <a:ext cx="5818909" cy="681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8" name="Google Shape;88;p6"/>
          <p:cNvSpPr/>
          <p:nvPr/>
        </p:nvSpPr>
        <p:spPr>
          <a:xfrm>
            <a:off x="831273" y="5606935"/>
            <a:ext cx="5818909" cy="43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9" name="Google Shape;89;p6" descr="C:\Users\nelli\Downloads\IMG_20260323_195653_961.jpg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0" name="Google Shape;90;p6" descr="C:\Users\nelli\Downloads\IMG_20260323_195653_961.jpg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4" name="Picture 3" descr="C:\Users\nelli\OneDrive\Рабочий стол\калмгу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101600"/>
            <a:ext cx="3987800" cy="1066802"/>
          </a:xfrm>
          <a:prstGeom prst="rect">
            <a:avLst/>
          </a:prstGeom>
          <a:noFill/>
        </p:spPr>
      </p:pic>
      <p:pic>
        <p:nvPicPr>
          <p:cNvPr id="15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3884" y="0"/>
            <a:ext cx="1478116" cy="1456267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123267" y="2184400"/>
            <a:ext cx="758613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Индивидуальная образовательная траектория: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Самостоятельно выбираешь набор языков для освоения.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✅ 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Экономия времени: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Не учишь то, что не нужно для твоей цели.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✅ 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Дополнительные квалификации: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«Педагог дополнительного образования» (русский язык как иностранный); «Переводчик».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8" name="Picture 8" descr="C:\Users\nelli\Downloads\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4200" y="2777067"/>
            <a:ext cx="2954867" cy="32088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5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192000" cy="7459133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5"/>
          <p:cNvSpPr/>
          <p:nvPr/>
        </p:nvSpPr>
        <p:spPr>
          <a:xfrm>
            <a:off x="2489201" y="1032933"/>
            <a:ext cx="8593666" cy="872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ТЫ СТАНЕШЬ РЕДКИМ СПЕЦИАЛИСТОМ</a:t>
            </a:r>
          </a:p>
        </p:txBody>
      </p:sp>
      <p:sp>
        <p:nvSpPr>
          <p:cNvPr id="71" name="Google Shape;71;p5"/>
          <p:cNvSpPr/>
          <p:nvPr/>
        </p:nvSpPr>
        <p:spPr>
          <a:xfrm>
            <a:off x="1454727" y="1450571"/>
            <a:ext cx="6650182" cy="93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2" name="Google Shape;72;p5"/>
          <p:cNvSpPr/>
          <p:nvPr/>
        </p:nvSpPr>
        <p:spPr>
          <a:xfrm>
            <a:off x="1454727" y="2697480"/>
            <a:ext cx="6650182" cy="1180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3" name="Google Shape;73;p5"/>
          <p:cNvSpPr/>
          <p:nvPr/>
        </p:nvSpPr>
        <p:spPr>
          <a:xfrm>
            <a:off x="1454727" y="1130968"/>
            <a:ext cx="6650182" cy="3428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77" name="Google Shape;77;p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31801" y="1363133"/>
            <a:ext cx="1540933" cy="277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0" name="Picture 4" descr="C:\Users\nelli\OneDrive\Рабочий стол\ki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07866" y="0"/>
            <a:ext cx="1481666" cy="1253067"/>
          </a:xfrm>
          <a:prstGeom prst="rect">
            <a:avLst/>
          </a:prstGeom>
          <a:noFill/>
        </p:spPr>
      </p:pic>
      <p:sp>
        <p:nvSpPr>
          <p:cNvPr id="9224" name="AutoShape 8" descr="C:\Users\nelli\OneDrive\%D0%A0%D0%B0%D0%B1%D0%BE%D1%87%D0%B8%D0%B9 %D1%81%D1%82%D0%BE%D0%BB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9226" name="AutoShape 10" descr="C:\Users\nelli\OneDrive\%D0%A0%D0%B0%D0%B1%D0%BE%D1%87%D0%B8%D0%B9 %D1%81%D1%82%D0%BE%D0%BB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9229" name="Picture 13" descr="C:\Users\nelli\OneDrive\Рабочий стол\вб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38333" y="152400"/>
            <a:ext cx="1412295" cy="973667"/>
          </a:xfrm>
          <a:prstGeom prst="rect">
            <a:avLst/>
          </a:prstGeom>
          <a:noFill/>
        </p:spPr>
      </p:pic>
      <p:pic>
        <p:nvPicPr>
          <p:cNvPr id="17" name="Picture 3" descr="C:\Users\nelli\OneDrive\Рабочий стол\калмгу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18533"/>
            <a:ext cx="3869267" cy="1049869"/>
          </a:xfrm>
          <a:prstGeom prst="rect">
            <a:avLst/>
          </a:prstGeom>
          <a:noFill/>
        </p:spPr>
      </p:pic>
      <p:pic>
        <p:nvPicPr>
          <p:cNvPr id="18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913533" y="0"/>
            <a:ext cx="1278467" cy="1253067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3285067" y="1989666"/>
            <a:ext cx="59859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Дипломатия: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МИД, посольства, ВЭБ (Внешэкономбанк).</a:t>
            </a:r>
          </a:p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Транснац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компании: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Yandex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Wildberries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(торговля с Китаем), KIA,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Hyundai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Samsung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Наука и архивы: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Исследование буддийских текстов (калмыцкий + монгольский — эксклюзив).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IT и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геймдев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Локализация игр и приложений для Азии.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Туризм: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Внутренний туризм в Калмыкию (европейская экзотика).</a:t>
            </a:r>
          </a:p>
        </p:txBody>
      </p:sp>
      <p:pic>
        <p:nvPicPr>
          <p:cNvPr id="12290" name="Picture 2" descr="Picture background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986389" y="3927882"/>
            <a:ext cx="2675467" cy="1860387"/>
          </a:xfrm>
          <a:prstGeom prst="rect">
            <a:avLst/>
          </a:prstGeom>
          <a:noFill/>
        </p:spPr>
      </p:pic>
      <p:pic>
        <p:nvPicPr>
          <p:cNvPr id="12292" name="Picture 4" descr="Picture background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355667" y="1735666"/>
            <a:ext cx="2658533" cy="1989667"/>
          </a:xfrm>
          <a:prstGeom prst="rect">
            <a:avLst/>
          </a:prstGeom>
          <a:noFill/>
        </p:spPr>
      </p:pic>
      <p:pic>
        <p:nvPicPr>
          <p:cNvPr id="12293" name="Picture 5" descr="C:\Users\nelli\OneDrive\Рабочий стол\реклама\хэндай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288368" y="304800"/>
            <a:ext cx="1528232" cy="890058"/>
          </a:xfrm>
          <a:prstGeom prst="rect">
            <a:avLst/>
          </a:prstGeom>
          <a:noFill/>
        </p:spPr>
      </p:pic>
      <p:pic>
        <p:nvPicPr>
          <p:cNvPr id="12295" name="Picture 7" descr="Picture background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37392" y="4431322"/>
            <a:ext cx="2844475" cy="18991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4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-281354" y="0"/>
            <a:ext cx="12861512" cy="69945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4"/>
          <p:cNvSpPr/>
          <p:nvPr/>
        </p:nvSpPr>
        <p:spPr>
          <a:xfrm>
            <a:off x="2495571" y="1"/>
            <a:ext cx="64008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 panose="020F0502020204030204"/>
              <a:buNone/>
            </a:pPr>
            <a:endParaRPr sz="4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4018085" y="1326525"/>
            <a:ext cx="4985965" cy="45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800100" marR="0" lvl="1" indent="-34290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831273" y="3705726"/>
            <a:ext cx="5818909" cy="954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831273" y="5606934"/>
            <a:ext cx="5818909" cy="12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831273" y="5606935"/>
            <a:ext cx="5818909" cy="43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9" name="Google Shape;59;p4" descr="C:\Users\nelli\Downloads\IMG_20260323_195653_961.jpg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60" name="Google Shape;60;p4" descr="C:\Users\nelli\Downloads\унт внутр монголии.jp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281339" y="4293489"/>
            <a:ext cx="2620108" cy="2393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4" descr="C:\Users\nelli\Downloads\общага.jp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281339" y="1729599"/>
            <a:ext cx="2108036" cy="2493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3" descr="C:\Users\nelli\OneDrive\Рабочий стол\калмгу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" y="167054"/>
            <a:ext cx="3974122" cy="1001348"/>
          </a:xfrm>
          <a:prstGeom prst="rect">
            <a:avLst/>
          </a:prstGeom>
          <a:noFill/>
        </p:spPr>
      </p:pic>
      <p:pic>
        <p:nvPicPr>
          <p:cNvPr id="14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025050" y="0"/>
            <a:ext cx="1478116" cy="1341967"/>
          </a:xfrm>
          <a:prstGeom prst="rect">
            <a:avLst/>
          </a:prstGeom>
          <a:noFill/>
        </p:spPr>
      </p:pic>
      <p:pic>
        <p:nvPicPr>
          <p:cNvPr id="15" name="Picture 3" descr="Picture background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88614" y="4283032"/>
            <a:ext cx="3090794" cy="2393030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3499338" y="1195754"/>
            <a:ext cx="80273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СТАЖИРОВКИ УЖЕ СО 2 КУРСА!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73740" y="1761592"/>
            <a:ext cx="52226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Гарантированная выездная стажировка в ведущие университеты-партнеры Китая и Южной Кореи 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Важно!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Возможность выехать на стажировку со 2 курса</a:t>
            </a:r>
          </a:p>
        </p:txBody>
      </p:sp>
      <p:pic>
        <p:nvPicPr>
          <p:cNvPr id="18" name="Picture 4" descr="C:\Users\nelli\OneDrive\Рабочий стол\Муданцзянь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13673" y="4272575"/>
            <a:ext cx="5634606" cy="2413944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539744-EB9B-4BC3-A33B-D51D527301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620535"/>
            <a:ext cx="3249944" cy="243745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"/>
          <p:cNvSpPr/>
          <p:nvPr/>
        </p:nvSpPr>
        <p:spPr>
          <a:xfrm>
            <a:off x="2286000" y="-194001"/>
            <a:ext cx="7770225" cy="1064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alibri" panose="020F0502020204030204"/>
              <a:buNone/>
            </a:pPr>
            <a:endParaRPr sz="48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23" name="Picture 3" descr="C:\Users\nelli\OneDrive\Рабочий стол\калмгу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8533"/>
            <a:ext cx="3894667" cy="1049869"/>
          </a:xfrm>
          <a:prstGeom prst="rect">
            <a:avLst/>
          </a:prstGeom>
          <a:noFill/>
        </p:spPr>
      </p:pic>
      <p:pic>
        <p:nvPicPr>
          <p:cNvPr id="24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3884" y="0"/>
            <a:ext cx="1478116" cy="1456267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>
          <a:xfrm>
            <a:off x="2556933" y="1049868"/>
            <a:ext cx="79332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РЕАЛЬНЫЕ ИСТОРИИ УСПЕХА</a:t>
            </a:r>
          </a:p>
        </p:txBody>
      </p:sp>
      <p:pic>
        <p:nvPicPr>
          <p:cNvPr id="28" name="Рисунок 27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5"/>
          <a:stretch>
            <a:fillRect/>
          </a:stretch>
        </p:blipFill>
        <p:spPr bwMode="auto">
          <a:xfrm>
            <a:off x="576792" y="1674283"/>
            <a:ext cx="2068815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 descr="C:\Users\цагана\Downloads\Марина_Алексеевна_Мукабенова.jpg"/>
          <p:cNvPicPr/>
          <p:nvPr/>
        </p:nvPicPr>
        <p:blipFill>
          <a:blip r:embed="rId6" cstate="print"/>
          <a:srcRect t="16257"/>
          <a:stretch>
            <a:fillRect/>
          </a:stretch>
        </p:blipFill>
        <p:spPr bwMode="auto">
          <a:xfrm>
            <a:off x="3209507" y="4182585"/>
            <a:ext cx="2166408" cy="2556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C:\Users\Admin\Downloads\-V4xbXeRsoZ_glGKcu7IjPrYVL0LAa94tQ1bVp1D6-427XMN6PUAIHBLwdQvVJm9ZXXQG-VcBsShSB3ZZ-YjADWW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378" y="1576521"/>
            <a:ext cx="1876810" cy="2629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Рисунок 30" descr="C:\Users\цагана\Downloads\IMG_20260326_231702_221.jpg"/>
          <p:cNvPicPr/>
          <p:nvPr/>
        </p:nvPicPr>
        <p:blipFill>
          <a:blip r:embed="rId8" cstate="print"/>
          <a:srcRect t="7745"/>
          <a:stretch>
            <a:fillRect/>
          </a:stretch>
        </p:blipFill>
        <p:spPr bwMode="auto">
          <a:xfrm>
            <a:off x="9311649" y="3976713"/>
            <a:ext cx="2282651" cy="2805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788325" y="4244945"/>
            <a:ext cx="322532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Сельдиков</a:t>
            </a:r>
            <a:r>
              <a:rPr kumimoji="0" lang="ru-RU" altLang="ko-K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Александр </a:t>
            </a:r>
            <a:r>
              <a:rPr kumimoji="0" lang="ru-RU" altLang="ko-K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Мергенович</a:t>
            </a:r>
            <a:r>
              <a:rPr kumimoji="0" lang="ru-RU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, </a:t>
            </a:r>
            <a:r>
              <a:rPr kumimoji="0" lang="ru-RU" altLang="ko-K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выпускник магистратуры </a:t>
            </a:r>
            <a:r>
              <a:rPr kumimoji="0" lang="ru-RU" altLang="ko-KR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Хэбэйского</a:t>
            </a:r>
            <a:r>
              <a:rPr kumimoji="0" lang="ru-RU" altLang="ko-K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педагогического университета (Китай); ст.</a:t>
            </a:r>
            <a:r>
              <a:rPr kumimoji="0" lang="ru-RU" altLang="ko-KR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ru-RU" altLang="ko-K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преподаватель кафедры восточных языков РАНХИГС при Президенте РФ; приглашенный преподаватель Школы иностранных языков ВШЭ.</a:t>
            </a: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899499" y="1744590"/>
            <a:ext cx="309033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Карвенова</a:t>
            </a:r>
            <a:r>
              <a:rPr kumimoji="0" lang="ru-RU" altLang="ko-K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Виктория </a:t>
            </a:r>
            <a:r>
              <a:rPr kumimoji="0" lang="ru-RU" altLang="ko-K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Хонгоровна</a:t>
            </a:r>
            <a:r>
              <a:rPr kumimoji="0" lang="ru-RU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, </a:t>
            </a:r>
            <a:r>
              <a:rPr kumimoji="0" lang="ru-RU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обучающаяся 3 курса </a:t>
            </a:r>
            <a:r>
              <a:rPr kumimoji="0" lang="ru-RU" altLang="ko-K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KoreanStudies</a:t>
            </a:r>
            <a:r>
              <a:rPr kumimoji="0" lang="ru-RU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; Университет </a:t>
            </a:r>
            <a:r>
              <a:rPr kumimoji="0" lang="ru-RU" altLang="ko-K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Тэджин</a:t>
            </a:r>
            <a:r>
              <a:rPr kumimoji="0" lang="ru-RU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(</a:t>
            </a:r>
            <a:r>
              <a:rPr kumimoji="0" lang="ru-RU" altLang="ko-K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DaejinUniversity</a:t>
            </a:r>
            <a:r>
              <a:rPr kumimoji="0" lang="ru-RU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(</a:t>
            </a:r>
            <a:r>
              <a:rPr kumimoji="0" lang="ko-KR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algun Gothic" pitchFamily="34" charset="-127"/>
                <a:cs typeface="Times New Roman" pitchFamily="18" charset="0"/>
              </a:rPr>
              <a:t>대진대학교</a:t>
            </a:r>
            <a:r>
              <a:rPr kumimoji="0" lang="ru-RU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); </a:t>
            </a:r>
            <a:r>
              <a:rPr kumimoji="0" lang="ru-RU" altLang="ko-K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Pocheon</a:t>
            </a:r>
            <a:r>
              <a:rPr kumimoji="0" lang="ru-RU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(</a:t>
            </a:r>
            <a:r>
              <a:rPr kumimoji="0" lang="ko-KR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algun Gothic" pitchFamily="34" charset="-127"/>
                <a:cs typeface="Times New Roman" pitchFamily="18" charset="0"/>
              </a:rPr>
              <a:t>경기도포천시</a:t>
            </a:r>
            <a:r>
              <a:rPr kumimoji="0" lang="ru-RU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943611" y="1500950"/>
            <a:ext cx="2786566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Мукабенова</a:t>
            </a:r>
            <a:r>
              <a:rPr kumimoji="0" lang="ru-RU" altLang="ko-K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Марина Алексеевна</a:t>
            </a:r>
            <a:r>
              <a:rPr kumimoji="0" lang="ru-RU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,</a:t>
            </a:r>
            <a:r>
              <a:rPr kumimoji="0" lang="ru-RU" altLang="ko-K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ru-RU" altLang="ko-K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кандидат </a:t>
            </a:r>
            <a:r>
              <a:rPr kumimoji="0" lang="ru-RU" altLang="ko-K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филол</a:t>
            </a:r>
            <a:r>
              <a:rPr kumimoji="0" lang="ru-RU" altLang="ko-K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наук, российский политик, депутат Государственной Думы Федерального Собрания РФV, VI и VII созывов, член фракции «Единая Россия», заместитель директора ФГБУ «Центр экспертизы и координации информатизации».</a:t>
            </a:r>
            <a:endParaRPr kumimoji="0" lang="ru-RU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79400" y="4362590"/>
            <a:ext cx="2556933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Бембеев Евгений Владимирович</a:t>
            </a:r>
            <a:r>
              <a:rPr kumimoji="0" lang="ru-RU" altLang="ko-K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altLang="ko-K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ko-K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кандидат филологических наук, и. о. министра культуры и туризма Республики Калмыкия.</a:t>
            </a:r>
            <a:endParaRPr kumimoji="0" lang="ru-RU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7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-69012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7"/>
          <p:cNvSpPr/>
          <p:nvPr/>
        </p:nvSpPr>
        <p:spPr>
          <a:xfrm>
            <a:off x="2954867" y="397934"/>
            <a:ext cx="8981033" cy="161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КАК СТАТЬ СТУДЕНТОМ?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45.03.01 ФИЛОЛОГИЯ, НАПРАВЛЕННОСТЬ (ПРОФИЛЬ) ВОСТОЧНЫЕ ЯЗЫКИ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/>
              <a:t> </a:t>
            </a:r>
            <a:endParaRPr lang="ru-RU" sz="28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</a:pPr>
            <a:endParaRPr sz="220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2" name="Google Shape;102;p7"/>
          <p:cNvSpPr/>
          <p:nvPr/>
        </p:nvSpPr>
        <p:spPr>
          <a:xfrm>
            <a:off x="4897764" y="2218267"/>
            <a:ext cx="7115442" cy="2696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ЧТО НУЖНО?</a:t>
            </a:r>
            <a:endParaRPr sz="2200" b="1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R="0" lvl="1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Результаты ЕГЭ: 1) Русский язык – мин. 40 баллов</a:t>
            </a:r>
            <a:endParaRPr sz="22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lvl="1"/>
            <a:r>
              <a:rPr lang="ru-RU" sz="22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                             2</a:t>
            </a:r>
            <a:r>
              <a:rPr lang="ru-RU" sz="22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) Иностранный язык – мин. 40 баллов</a:t>
            </a:r>
            <a:endParaRPr sz="22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R="0" lvl="1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                             3) Литература – мин. 40 баллов /</a:t>
            </a:r>
            <a:r>
              <a:rPr lang="ru-RU" sz="22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</a:p>
          <a:p>
            <a:pPr marR="0" lvl="1" indent="206216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Обществознание –  мин. 45 баллов /</a:t>
            </a:r>
            <a:endParaRPr sz="22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lvl="1"/>
            <a:r>
              <a:rPr lang="ru-RU" sz="22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                             </a:t>
            </a:r>
            <a:r>
              <a:rPr lang="ru-RU" sz="22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История – мин. 40 баллов</a:t>
            </a:r>
            <a:endParaRPr lang="ru-RU" sz="22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240270" y="5627118"/>
            <a:ext cx="11573436" cy="1035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 panose="020F0502020204030204"/>
              <a:buNone/>
            </a:pPr>
            <a:r>
              <a:rPr lang="ru-RU" sz="21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Учитываются индивидуальные достижения абитуриентов </a:t>
            </a:r>
            <a:r>
              <a:rPr lang="ru-RU" sz="2100" dirty="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- </a:t>
            </a:r>
            <a:r>
              <a:rPr lang="ru-RU" sz="21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победы в олимпиадах и конкурсах по восточным языкам и культурам</a:t>
            </a:r>
            <a:endParaRPr sz="21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4" name="Google Shape;104;p7"/>
          <p:cNvSpPr/>
          <p:nvPr/>
        </p:nvSpPr>
        <p:spPr>
          <a:xfrm>
            <a:off x="5818909" y="5003800"/>
            <a:ext cx="5818909" cy="778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7170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96599" y="0"/>
            <a:ext cx="1295401" cy="1219200"/>
          </a:xfrm>
          <a:prstGeom prst="rect">
            <a:avLst/>
          </a:prstGeom>
          <a:noFill/>
        </p:spPr>
      </p:pic>
      <p:pic>
        <p:nvPicPr>
          <p:cNvPr id="10" name="Picture 3" descr="C:\Users\nelli\OneDrive\Рабочий стол\калмгу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3877733" cy="1066802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F955D1-29E9-4636-B921-7B7F9D997A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21466" y="2218268"/>
            <a:ext cx="4576298" cy="257416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4D907C3-5A85-45E7-8785-54A5ED91DBC4}"/>
              </a:ext>
            </a:extLst>
          </p:cNvPr>
          <p:cNvSpPr/>
          <p:nvPr/>
        </p:nvSpPr>
        <p:spPr>
          <a:xfrm>
            <a:off x="1071112" y="5042343"/>
            <a:ext cx="9825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630238"/>
            <a:r>
              <a:rPr lang="ru-RU" sz="3200" b="1" i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Если вы горите Азией — мы научим языку с нуля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0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2225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0"/>
          <p:cNvSpPr/>
          <p:nvPr/>
        </p:nvSpPr>
        <p:spPr>
          <a:xfrm>
            <a:off x="2693022" y="590623"/>
            <a:ext cx="8080130" cy="1397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СТАНЬ МОСТОМ МЕЖДУ МИРАМИ</a:t>
            </a:r>
          </a:p>
        </p:txBody>
      </p:sp>
      <p:sp>
        <p:nvSpPr>
          <p:cNvPr id="153" name="Google Shape;153;p10"/>
          <p:cNvSpPr/>
          <p:nvPr/>
        </p:nvSpPr>
        <p:spPr>
          <a:xfrm>
            <a:off x="1264737" y="4914470"/>
            <a:ext cx="4475284" cy="430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endParaRPr lang="ru-RU" sz="24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lvl="0"/>
            <a:r>
              <a:rPr lang="ru-RU" sz="24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QR-код на приемную комиссию </a:t>
            </a:r>
          </a:p>
          <a:p>
            <a:pPr lvl="0"/>
            <a:endParaRPr sz="180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54" name="Google Shape;154;p10"/>
          <p:cNvSpPr/>
          <p:nvPr/>
        </p:nvSpPr>
        <p:spPr>
          <a:xfrm>
            <a:off x="4696691" y="5606935"/>
            <a:ext cx="5818909" cy="43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55" name="Google Shape;155;p10" descr="C:\Users\nelli\Downloads\IMG_20260323_223345_076.jp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781619" y="2139461"/>
            <a:ext cx="3856791" cy="26567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pic>
      <p:pic>
        <p:nvPicPr>
          <p:cNvPr id="156" name="Google Shape;156;p10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0" y="5190187"/>
            <a:ext cx="1726753" cy="1667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nelli\OneDrive\Рабочий стол\калмгу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3742950" cy="1135626"/>
          </a:xfrm>
          <a:prstGeom prst="rect">
            <a:avLst/>
          </a:prstGeom>
          <a:noFill/>
        </p:spPr>
      </p:pic>
      <p:pic>
        <p:nvPicPr>
          <p:cNvPr id="2" name="Изображение 1" descr="qr-code (1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7080" y="4272291"/>
            <a:ext cx="1543094" cy="1218648"/>
          </a:xfrm>
          <a:prstGeom prst="rect">
            <a:avLst/>
          </a:prstGeom>
        </p:spPr>
      </p:pic>
      <p:pic>
        <p:nvPicPr>
          <p:cNvPr id="11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896599" y="0"/>
            <a:ext cx="1295401" cy="121920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899425" y="5562143"/>
            <a:ext cx="97858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«Учиться новому — все равно что плыть против течения: остановился — и тебя снесло назад» (китайская мудрость).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9938" y="1810762"/>
            <a:ext cx="541606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Наши контакты: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Адрес: 358000, Республика Калмыкия, г. Элиста, ул. Пушкина 7,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КалмГУ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корпус 6 (Институт калмыцкой филологии и востоковедения),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103,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e-mail: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  <a:hlinkClick r:id="rId9"/>
              </a:rPr>
              <a:t>mingiyan75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  <a:hlinkClick r:id="rId9"/>
              </a:rPr>
              <a:t>@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  <a:hlinkClick r:id="rId9"/>
              </a:rPr>
              <a:t>mail.ru</a:t>
            </a:r>
            <a:endParaRPr lang="en-US" sz="2400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тел. 89093981680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634</Words>
  <Application>Microsoft Office PowerPoint</Application>
  <PresentationFormat>Широкоэкранный</PresentationFormat>
  <Paragraphs>102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Narrow</vt:lpstr>
      <vt:lpstr>Calibri</vt:lpstr>
      <vt:lpstr>Cambria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PptxGenJS</dc:creator>
  <cp:lastModifiedBy>Людмила Лиджиева</cp:lastModifiedBy>
  <cp:revision>53</cp:revision>
  <dcterms:created xsi:type="dcterms:W3CDTF">2026-03-23T19:18:00Z</dcterms:created>
  <dcterms:modified xsi:type="dcterms:W3CDTF">2026-04-06T13:19:22Z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9B8B78C342714F6292B76633243EF5AE_12</vt:lpwstr>
  </property>
  <property fmtid="{D5CDD505-2E9C-101B-9397-08002B2CF9AE}" pid="3" name="KSOProductBuildVer">
    <vt:lpwstr>1049-12.2.0.23196</vt:lpwstr>
  </property>
</Properties>
</file>