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858" r:id="rId1"/>
  </p:sldMasterIdLst>
  <p:notesMasterIdLst>
    <p:notesMasterId r:id="rId13"/>
  </p:notes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12192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000000"/>
          </p15:clr>
        </p15:guide>
        <p15:guide id="2" pos="3840" userDrawn="1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A10B6-3491-474F-8A14-D3CA0922804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9" d="100"/>
          <a:sy n="89" d="100"/>
        </p:scale>
        <p:origin x="360" y="115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" name="Google Shape;9;p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" name="Google Shape;10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" name="Google Shape;24;p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5" name="Google Shape;25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" name="Google Shape;24;p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5" name="Google Shape;25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" name="Google Shape;37;p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8" name="Google Shape;38;p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1" name="Google Shape;51;p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6" name="Google Shape;66;p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7" name="Google Shape;67;p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0" name="Google Shape;80;p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1" name="Google Shape;81;p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" name="Google Shape;97;p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8" name="Google Shape;98;p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0" name="Google Shape;110;p8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1" name="Google Shape;111;p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3" name="Google Shape;123;p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24" name="Google Shape;124;p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8" name="Google Shape;148;p1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49" name="Google Shape;149;p1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4/6/2026</a:t>
            </a:fld>
            <a:endParaRPr lang="en-US" sz="160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4/6/2026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4/6/2026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5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5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3"/>
            <a:ext cx="36576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3"/>
            <a:ext cx="107696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F6120-F1F0-4C60-9FE9-39AC71A9C79D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C8D44-3667-46F6-9772-CC52308E2A7F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F6120-F1F0-4C60-9FE9-39AC71A9C79D}" type="datetimeFigureOut">
              <a:rPr lang="en-US" smtClean="0"/>
              <a:pPr/>
              <a:t>4/6/2026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eaLnBrk="1" latinLnBrk="0" hangingPunct="1"/>
            <a:fld id="{EA7C8D44-3667-46F6-9772-CC52308E2A7F}" type="slidenum">
              <a:rPr kumimoji="0" lang="en-US" smtClean="0"/>
              <a:pPr algn="l" eaLnBrk="1" latinLnBrk="0" hangingPunct="1"/>
              <a:t>‹#›</a:t>
            </a:fld>
            <a:endParaRPr kumimoji="0" lang="en-US" sz="1600" dirty="0">
              <a:solidFill>
                <a:schemeClr val="tx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6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3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png"/><Relationship Id="rId9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3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jpg"/><Relationship Id="rId5" Type="http://schemas.openxmlformats.org/officeDocument/2006/relationships/image" Target="../media/image6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13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13.png"/><Relationship Id="rId7" Type="http://schemas.openxmlformats.org/officeDocument/2006/relationships/hyperlink" Target="mailto:mingiyan75@mail.ru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"/>
          <p:cNvSpPr/>
          <p:nvPr/>
        </p:nvSpPr>
        <p:spPr>
          <a:xfrm>
            <a:off x="3165233" y="1326291"/>
            <a:ext cx="5143500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 panose="020F0502020204030204"/>
              <a:buNone/>
            </a:pPr>
            <a:r>
              <a:rPr lang="ru-RU" sz="4400" b="1" i="0" u="none" strike="noStrike" cap="none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 </a:t>
            </a:r>
            <a:r>
              <a:rPr lang="ru-RU" sz="3600" b="1" i="0" u="none" strike="noStrike" cap="none" dirty="0">
                <a:solidFill>
                  <a:schemeClr val="bg2">
                    <a:lumMod val="25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ВОСТОКОВЕДЕНИЕ</a:t>
            </a:r>
            <a:r>
              <a:rPr lang="ru-RU" sz="4400" b="1" i="0" u="none" strike="noStrike" cap="none" dirty="0">
                <a:solidFill>
                  <a:schemeClr val="bg2">
                    <a:lumMod val="25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 panose="020F0502020204030204"/>
              <a:buNone/>
            </a:pPr>
            <a:endParaRPr lang="ru-RU" sz="4400" b="1" dirty="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 panose="020F0502020204030204"/>
              <a:buNone/>
            </a:pPr>
            <a:r>
              <a:rPr lang="ru-RU" sz="2800" b="1" i="0" u="none" strike="noStrike" cap="none" dirty="0">
                <a:solidFill>
                  <a:schemeClr val="bg2">
                    <a:lumMod val="25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ТВОЙ БИЛЕТ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 panose="020F0502020204030204"/>
              <a:buNone/>
            </a:pPr>
            <a:r>
              <a:rPr lang="ru-RU" sz="2800" b="1" i="0" u="none" strike="noStrike" cap="none" dirty="0">
                <a:solidFill>
                  <a:schemeClr val="bg2">
                    <a:lumMod val="25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В АЗИЮ</a:t>
            </a:r>
            <a:endParaRPr sz="2200" b="0" i="0" u="none" strike="noStrike" cap="none" dirty="0">
              <a:solidFill>
                <a:schemeClr val="bg2">
                  <a:lumMod val="25000"/>
                </a:schemeClr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831274" y="5221598"/>
            <a:ext cx="4821383" cy="432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</a:pPr>
            <a:endParaRPr sz="14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" name="Google Shape;16;p1"/>
          <p:cNvSpPr/>
          <p:nvPr/>
        </p:nvSpPr>
        <p:spPr>
          <a:xfrm>
            <a:off x="3500545" y="3850331"/>
            <a:ext cx="4668716" cy="2739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 i="0" u="none" strike="noStrike" cap="none" dirty="0">
                <a:solidFill>
                  <a:schemeClr val="bg2">
                    <a:lumMod val="25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ЯЗЫКИ БУДУЩЕГО</a:t>
            </a:r>
          </a:p>
          <a:p>
            <a:pPr marL="457200" marR="0" lvl="0" indent="-4572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 i="0" u="none" strike="noStrike" cap="none" dirty="0">
                <a:solidFill>
                  <a:schemeClr val="bg2">
                    <a:lumMod val="25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</a:t>
            </a:r>
            <a:endParaRPr sz="3100" dirty="0">
              <a:solidFill>
                <a:schemeClr val="bg2">
                  <a:lumMod val="25000"/>
                </a:schemeClr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457200" marR="0" lvl="0" indent="-4572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i="0" u="none" strike="noStrike" cap="none" dirty="0">
                <a:solidFill>
                  <a:schemeClr val="bg2">
                    <a:lumMod val="25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КИТАЙСКИЙ + КОРЕЙСКИЙ</a:t>
            </a:r>
          </a:p>
          <a:p>
            <a:pPr marL="457200" marR="0" lvl="0" indent="-4572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i="0" u="none" strike="noStrike" cap="none" dirty="0">
                <a:solidFill>
                  <a:schemeClr val="bg2">
                    <a:lumMod val="25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</a:t>
            </a:r>
            <a:endParaRPr sz="2400" dirty="0">
              <a:solidFill>
                <a:schemeClr val="bg2">
                  <a:lumMod val="25000"/>
                </a:schemeClr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457200" marR="0" lvl="0" indent="-4572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 i="0" u="none" strike="noStrike" cap="none" dirty="0">
                <a:solidFill>
                  <a:schemeClr val="bg2">
                    <a:lumMod val="25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СТАЖИРОВКИ</a:t>
            </a:r>
            <a:endParaRPr lang="ru-RU" sz="3100" dirty="0">
              <a:solidFill>
                <a:schemeClr val="bg2">
                  <a:lumMod val="25000"/>
                </a:schemeClr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457200" marR="0" lvl="0" indent="-4572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100" i="0" u="none" strike="noStrike" cap="none" dirty="0">
                <a:solidFill>
                  <a:schemeClr val="bg2">
                    <a:lumMod val="25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КАРЬЕРА С НУЛЯ</a:t>
            </a:r>
          </a:p>
        </p:txBody>
      </p:sp>
      <p:sp>
        <p:nvSpPr>
          <p:cNvPr id="17" name="Google Shape;17;p1" descr="C:\Users\nelli\Downloads\IMG_20260323_195653_961.jpg"/>
          <p:cNvSpPr/>
          <p:nvPr/>
        </p:nvSpPr>
        <p:spPr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9" name="Google Shape;19;p1" descr="C:\Users\nelli\Downloads\виды города.jp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8388897" y="3429011"/>
            <a:ext cx="3411303" cy="3207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Google Shape;20;p1" descr="C:\Users\nelli\Downloads\IMG_20260323_200141_125.jpg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321899" y="246702"/>
            <a:ext cx="3183301" cy="2842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Google Shape;21;p1" descr="C:\Users\nelli\OneDrive\Рабочий стол\ночной сеул.jpg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263769" y="3299051"/>
            <a:ext cx="3249899" cy="32287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nelli\OneDrive\Рабочий стол\сТЕНА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466667" y="199507"/>
            <a:ext cx="3403910" cy="2942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nelli\OneDrive\Рабочий стол\калмгу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09186" y="387177"/>
            <a:ext cx="3086100" cy="88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"/>
          <p:cNvSpPr/>
          <p:nvPr/>
        </p:nvSpPr>
        <p:spPr>
          <a:xfrm>
            <a:off x="281549" y="816488"/>
            <a:ext cx="4406993" cy="546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 panose="020F0502020204030204"/>
              <a:buNone/>
            </a:pP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МИФ</a:t>
            </a:r>
            <a:endParaRPr sz="2800" dirty="0">
              <a:solidFill>
                <a:schemeClr val="bg2">
                  <a:lumMod val="25000"/>
                </a:schemeClr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0" name="Google Shape;28;p2"/>
          <p:cNvSpPr/>
          <p:nvPr/>
        </p:nvSpPr>
        <p:spPr>
          <a:xfrm>
            <a:off x="358589" y="179994"/>
            <a:ext cx="11501719" cy="438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chemeClr val="dk1"/>
              </a:buClr>
              <a:buSzPts val="2400"/>
            </a:pP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ВОСТОКОВЕДЫ. 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</a:rPr>
              <a:t>МИФ </a:t>
            </a:r>
            <a:r>
              <a:rPr lang="en-US" sz="2800" b="1" dirty="0">
                <a:solidFill>
                  <a:schemeClr val="bg2">
                    <a:lumMod val="25000"/>
                  </a:schemeClr>
                </a:solidFill>
              </a:rPr>
              <a:t>VS 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</a:rPr>
              <a:t>РЕАЛЬНОСТЬ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3" name="Google Shape;29;p2"/>
          <p:cNvSpPr/>
          <p:nvPr/>
        </p:nvSpPr>
        <p:spPr>
          <a:xfrm>
            <a:off x="0" y="1618276"/>
            <a:ext cx="4763729" cy="484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СКУЧНЫЙ ИСТОРИК  В АРХИВЕ</a:t>
            </a:r>
          </a:p>
        </p:txBody>
      </p:sp>
      <p:sp>
        <p:nvSpPr>
          <p:cNvPr id="15" name="Google Shape;28;p2"/>
          <p:cNvSpPr/>
          <p:nvPr/>
        </p:nvSpPr>
        <p:spPr>
          <a:xfrm>
            <a:off x="6104966" y="888206"/>
            <a:ext cx="5737412" cy="546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 panose="020F0502020204030204"/>
              <a:buNone/>
            </a:pP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РЕАЛЬНОСТЬ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6" name="Google Shape;29;p2"/>
          <p:cNvSpPr/>
          <p:nvPr/>
        </p:nvSpPr>
        <p:spPr>
          <a:xfrm>
            <a:off x="6223000" y="1541930"/>
            <a:ext cx="5625529" cy="385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ЭКСПЕРТ-ПРАКТИК</a:t>
            </a:r>
            <a:endParaRPr lang="ru-RU" sz="24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ea typeface="Times New Roman" panose="02020603050405020304"/>
              <a:cs typeface="Times New Roman" panose="02020603050405020304" pitchFamily="18" charset="0"/>
              <a:sym typeface="Times New Roman" panose="02020603050405020304"/>
            </a:endParaRPr>
          </a:p>
        </p:txBody>
      </p:sp>
      <p:sp>
        <p:nvSpPr>
          <p:cNvPr id="11" name="Google Shape;29;p2"/>
          <p:cNvSpPr/>
          <p:nvPr/>
        </p:nvSpPr>
        <p:spPr>
          <a:xfrm>
            <a:off x="304404" y="2654709"/>
            <a:ext cx="3780900" cy="678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РАБОТА С ПЫЛЬНЫМИ ТЕКСТАМИ</a:t>
            </a:r>
          </a:p>
        </p:txBody>
      </p:sp>
      <p:sp>
        <p:nvSpPr>
          <p:cNvPr id="12" name="Google Shape;29;p2"/>
          <p:cNvSpPr/>
          <p:nvPr/>
        </p:nvSpPr>
        <p:spPr>
          <a:xfrm>
            <a:off x="5988425" y="2214284"/>
            <a:ext cx="6015319" cy="806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УПРАВЛЯЮЩИЙ </a:t>
            </a:r>
          </a:p>
          <a:p>
            <a:pPr lvl="0"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БИЗНЕС-ПРОЦЕССАМИ </a:t>
            </a:r>
          </a:p>
          <a:p>
            <a:pPr lvl="0"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АТР</a:t>
            </a:r>
            <a:endParaRPr lang="ru-RU" sz="2000" b="1" dirty="0">
              <a:solidFill>
                <a:schemeClr val="dk1"/>
              </a:solidFill>
              <a:latin typeface="Times New Roman" panose="02020603050405020304" pitchFamily="18" charset="0"/>
              <a:ea typeface="Times New Roman" panose="02020603050405020304"/>
              <a:cs typeface="Times New Roman" panose="02020603050405020304" pitchFamily="18" charset="0"/>
              <a:sym typeface="Times New Roman" panose="02020603050405020304"/>
            </a:endParaRPr>
          </a:p>
        </p:txBody>
      </p:sp>
      <p:sp>
        <p:nvSpPr>
          <p:cNvPr id="17" name="Google Shape;29;p2"/>
          <p:cNvSpPr/>
          <p:nvPr/>
        </p:nvSpPr>
        <p:spPr>
          <a:xfrm>
            <a:off x="322333" y="3675530"/>
            <a:ext cx="3173036" cy="430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ТЕОРЕТИЧЕСКИЕ ЗНАНИЯ</a:t>
            </a:r>
          </a:p>
        </p:txBody>
      </p:sp>
      <p:sp>
        <p:nvSpPr>
          <p:cNvPr id="18" name="Google Shape;29;p2"/>
          <p:cNvSpPr/>
          <p:nvPr/>
        </p:nvSpPr>
        <p:spPr>
          <a:xfrm>
            <a:off x="6636774" y="3343837"/>
            <a:ext cx="5232496" cy="1111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ПРОВОДНИК В БИЗНЕСЕ</a:t>
            </a:r>
          </a:p>
          <a:p>
            <a:pPr lvl="0"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ПОМОГАЕТ ЗАРАБАТЫВАТЬ ТАМ, ГДЕ ДРУГИЕ СОВЕРШАЮТ ОШИБКИ</a:t>
            </a:r>
            <a:endParaRPr lang="ru-RU" sz="2400" dirty="0">
              <a:solidFill>
                <a:schemeClr val="dk1"/>
              </a:solidFill>
              <a:latin typeface="Times New Roman" panose="02020603050405020304" pitchFamily="18" charset="0"/>
              <a:ea typeface="Times New Roman" panose="02020603050405020304"/>
              <a:cs typeface="Times New Roman" panose="02020603050405020304" pitchFamily="18" charset="0"/>
              <a:sym typeface="Times New Roman" panose="02020603050405020304"/>
            </a:endParaRPr>
          </a:p>
        </p:txBody>
      </p:sp>
      <p:sp>
        <p:nvSpPr>
          <p:cNvPr id="19" name="Google Shape;29;p2"/>
          <p:cNvSpPr/>
          <p:nvPr/>
        </p:nvSpPr>
        <p:spPr>
          <a:xfrm>
            <a:off x="304403" y="4867835"/>
            <a:ext cx="3028732" cy="81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ОГРАНИЧЕННЫЕ ВОЗМОЖНОСТИ ДЛЯ ЗАРАБОТКА</a:t>
            </a:r>
          </a:p>
        </p:txBody>
      </p:sp>
      <p:sp>
        <p:nvSpPr>
          <p:cNvPr id="20" name="Google Shape;29;p2"/>
          <p:cNvSpPr/>
          <p:nvPr/>
        </p:nvSpPr>
        <p:spPr>
          <a:xfrm>
            <a:off x="6087035" y="4885766"/>
            <a:ext cx="5351931" cy="173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УНИВЕРСАЛЬНЫЙ СПЕЦИАЛИСТ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ОТ АНАЛИЗА МЕДИА ДО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КРОСС-КУЛЬТУРНЫХ КОММУНИКАЦИЙ.</a:t>
            </a:r>
          </a:p>
        </p:txBody>
      </p:sp>
      <p:pic>
        <p:nvPicPr>
          <p:cNvPr id="4098" name="Picture 2" descr="C:\Users\nelli\OneDrive\Рабочий стол\икфв логотип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1388533" cy="1413933"/>
          </a:xfrm>
          <a:prstGeom prst="rect">
            <a:avLst/>
          </a:prstGeom>
          <a:noFill/>
        </p:spPr>
      </p:pic>
      <p:pic>
        <p:nvPicPr>
          <p:cNvPr id="20482" name="Picture 2" descr="C:\Users\nelli\Downloads\кит препод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0554" y="2094271"/>
            <a:ext cx="2580967" cy="23744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4" descr="C:\Users\nelli\Downloads\IMG_20260325_211131_79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4297" y="4447285"/>
            <a:ext cx="2492477" cy="21747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Google Shape;157;p10"/>
          <p:cNvPicPr preferRelativeResize="0"/>
          <p:nvPr/>
        </p:nvPicPr>
        <p:blipFill>
          <a:blip r:embed="rId6"/>
          <a:stretch>
            <a:fillRect/>
          </a:stretch>
        </p:blipFill>
        <p:spPr>
          <a:xfrm>
            <a:off x="10058400" y="0"/>
            <a:ext cx="2133600" cy="15832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"/>
          <p:cNvSpPr/>
          <p:nvPr/>
        </p:nvSpPr>
        <p:spPr>
          <a:xfrm>
            <a:off x="1490133" y="1964962"/>
            <a:ext cx="9372600" cy="1836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 panose="020F0502020204030204"/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- Аналитик древних текстов и современных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медиа</a:t>
            </a:r>
            <a:endParaRPr lang="ru-RU" sz="24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 panose="020F0502020204030204"/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- Исследователь традиций и обычаев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 panose="020F0502020204030204"/>
              <a:buNone/>
            </a:pPr>
            <a:r>
              <a:rPr lang="ru-RU" sz="2400" dirty="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- Переводчик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 panose="020F0502020204030204"/>
              <a:buNone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- Специалист по  межкультурной и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кросскультурной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коммуникации</a:t>
            </a:r>
            <a:endParaRPr sz="2400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31" name="Google Shape;31;p2"/>
          <p:cNvSpPr/>
          <p:nvPr/>
        </p:nvSpPr>
        <p:spPr>
          <a:xfrm>
            <a:off x="358589" y="4106205"/>
            <a:ext cx="8243545" cy="21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Навыки, которые вы получите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r>
              <a:rPr lang="ru-RU" sz="1800" b="1" dirty="0"/>
              <a:t>Языковая подготовка:</a:t>
            </a:r>
            <a:r>
              <a:rPr lang="ru-RU" sz="1800" dirty="0"/>
              <a:t> международные сертификаты HSK и TOPIK</a:t>
            </a:r>
          </a:p>
          <a:p>
            <a:endParaRPr lang="ru-RU" sz="1800" dirty="0"/>
          </a:p>
          <a:p>
            <a:r>
              <a:rPr lang="ru-RU" sz="1800" b="1" dirty="0"/>
              <a:t>Деловое общение:</a:t>
            </a:r>
            <a:r>
              <a:rPr lang="ru-RU" sz="1800" dirty="0"/>
              <a:t> ведение переговоров в азиатской </a:t>
            </a:r>
            <a:r>
              <a:rPr lang="ru-RU" sz="1800" dirty="0" err="1"/>
              <a:t>бизнес-среде</a:t>
            </a:r>
            <a:endParaRPr lang="ru-RU" sz="1800" dirty="0"/>
          </a:p>
          <a:p>
            <a:endParaRPr lang="ru-RU" sz="1800" dirty="0"/>
          </a:p>
          <a:p>
            <a:r>
              <a:rPr lang="ru-RU" sz="1800" b="1" dirty="0"/>
              <a:t>Профессиональная экспертиза:</a:t>
            </a:r>
            <a:r>
              <a:rPr lang="ru-RU" sz="1800" dirty="0"/>
              <a:t> аналитика экономики и геополитики АТР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</a:t>
            </a:r>
            <a:endParaRPr sz="2000" i="0" u="none" strike="noStrike" cap="none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0" name="Google Shape;28;p2"/>
          <p:cNvSpPr/>
          <p:nvPr/>
        </p:nvSpPr>
        <p:spPr>
          <a:xfrm>
            <a:off x="358589" y="179992"/>
            <a:ext cx="11833412" cy="1103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chemeClr val="dk1"/>
              </a:buClr>
              <a:buSzPts val="2400"/>
            </a:pPr>
            <a:r>
              <a:rPr lang="ru-RU" sz="2600" b="1" dirty="0"/>
              <a:t>Современное востоковедение:</a:t>
            </a:r>
          </a:p>
          <a:p>
            <a:pPr lvl="0" algn="ctr">
              <a:buClr>
                <a:schemeClr val="dk1"/>
              </a:buClr>
              <a:buSzPts val="2400"/>
            </a:pPr>
            <a:r>
              <a:rPr lang="ru-RU" sz="2600" b="1" dirty="0"/>
              <a:t> за пределами учебников истории</a:t>
            </a:r>
            <a:endParaRPr lang="ru-RU" sz="2600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3" name="Google Shape;29;p2"/>
          <p:cNvSpPr/>
          <p:nvPr/>
        </p:nvSpPr>
        <p:spPr>
          <a:xfrm>
            <a:off x="349624" y="968190"/>
            <a:ext cx="11510683" cy="1450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2400" i="1" dirty="0"/>
              <a:t>ПОЧЕМУ СЕГОДНЯ ЭТО ОДНА ИЗ САМЫХ ВОСТРЕБОВАННЫХ ПРОФЕССИЙ В БИЗНЕСЕ</a:t>
            </a:r>
            <a:endParaRPr lang="ru-RU" sz="2400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5122" name="Picture 2" descr="C:\Users\nelli\OneDrive\Рабочий стол\икфв логотип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2"/>
            <a:ext cx="1356852" cy="1415845"/>
          </a:xfrm>
          <a:prstGeom prst="rect">
            <a:avLst/>
          </a:prstGeom>
          <a:noFill/>
        </p:spPr>
      </p:pic>
      <p:pic>
        <p:nvPicPr>
          <p:cNvPr id="18434" name="Picture 2" descr="C:\Users\nelli\OneDrive\Рабочий стол\реклама\студенты с монголии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62335" y="3805084"/>
            <a:ext cx="3554362" cy="27726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Google Shape;157;p10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9973732" y="0"/>
            <a:ext cx="2218267" cy="15155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3" descr="preencoded.pn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3"/>
          <p:cNvSpPr/>
          <p:nvPr/>
        </p:nvSpPr>
        <p:spPr>
          <a:xfrm>
            <a:off x="1634067" y="619300"/>
            <a:ext cx="8756843" cy="581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 panose="020F0502020204030204"/>
              <a:buNone/>
            </a:pPr>
            <a:r>
              <a:rPr lang="ru-RU" sz="35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ЯЗЫКИ — ЭТО СУПЕРСИЛА</a:t>
            </a:r>
            <a:endParaRPr sz="3500" b="1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42" name="Google Shape;42;p3"/>
          <p:cNvSpPr/>
          <p:nvPr/>
        </p:nvSpPr>
        <p:spPr>
          <a:xfrm>
            <a:off x="415631" y="1867507"/>
            <a:ext cx="3325200" cy="3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dk1"/>
                </a:solidFill>
                <a:latin typeface="Times New Roman" pitchFamily="18" charset="0"/>
                <a:ea typeface="STXinwei" pitchFamily="2" charset="-122"/>
                <a:cs typeface="Times New Roman" pitchFamily="18" charset="0"/>
                <a:sym typeface="Calibri" panose="020F0502020204030204"/>
              </a:rPr>
              <a:t> </a:t>
            </a:r>
            <a:r>
              <a:rPr lang="ru-RU" sz="2400" b="1" dirty="0">
                <a:solidFill>
                  <a:schemeClr val="dk1"/>
                </a:solidFill>
                <a:latin typeface="Times New Roman" pitchFamily="18" charset="0"/>
                <a:ea typeface="STXinwei" pitchFamily="2" charset="-122"/>
                <a:cs typeface="Times New Roman" pitchFamily="18" charset="0"/>
                <a:sym typeface="Times New Roman" panose="02020603050405020304"/>
              </a:rPr>
              <a:t>1.5 МЛРД</a:t>
            </a:r>
            <a:r>
              <a:rPr lang="ru-RU" sz="2400" dirty="0">
                <a:solidFill>
                  <a:schemeClr val="dk1"/>
                </a:solidFill>
                <a:latin typeface="Times New Roman" pitchFamily="18" charset="0"/>
                <a:ea typeface="STXinwei" pitchFamily="2" charset="-122"/>
                <a:cs typeface="Times New Roman" pitchFamily="18" charset="0"/>
                <a:sym typeface="Times New Roman" panose="02020603050405020304"/>
              </a:rPr>
              <a:t> НОСИТЕЛЕЙ КИТАЙСКОГО ЯЗЫКА. </a:t>
            </a:r>
            <a:endParaRPr lang="ru-RU" sz="2400" dirty="0">
              <a:latin typeface="Times New Roman" pitchFamily="18" charset="0"/>
              <a:ea typeface="STXinwei" pitchFamily="2" charset="-122"/>
              <a:cs typeface="Times New Roman" pitchFamily="18" charset="0"/>
              <a:sym typeface="Times New Roman" panose="020206030504050203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1"/>
                </a:solidFill>
                <a:latin typeface="Times New Roman" pitchFamily="18" charset="0"/>
                <a:ea typeface="STXinwei" pitchFamily="2" charset="-122"/>
                <a:cs typeface="Times New Roman" pitchFamily="18" charset="0"/>
                <a:sym typeface="Times New Roman" panose="02020603050405020304"/>
              </a:rPr>
              <a:t>12-Я</a:t>
            </a:r>
            <a:r>
              <a:rPr lang="ru-RU" sz="2400" dirty="0">
                <a:solidFill>
                  <a:schemeClr val="dk1"/>
                </a:solidFill>
                <a:latin typeface="Times New Roman" pitchFamily="18" charset="0"/>
                <a:ea typeface="STXinwei" pitchFamily="2" charset="-122"/>
                <a:cs typeface="Times New Roman" pitchFamily="18" charset="0"/>
                <a:sym typeface="Times New Roman" panose="02020603050405020304"/>
              </a:rPr>
              <a:t> ЭКОНОМИКА МИРА (КОРЕЯ).</a:t>
            </a:r>
          </a:p>
        </p:txBody>
      </p:sp>
      <p:sp>
        <p:nvSpPr>
          <p:cNvPr id="43" name="Google Shape;43;p3"/>
          <p:cNvSpPr/>
          <p:nvPr/>
        </p:nvSpPr>
        <p:spPr>
          <a:xfrm>
            <a:off x="4437259" y="1786157"/>
            <a:ext cx="3471065" cy="3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ПОЧЕМУ ИМЕННО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КИТАЙСКИЙ</a:t>
            </a:r>
            <a:r>
              <a:rPr lang="ru-RU" sz="2400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И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КОРЕЙСКИЙ</a:t>
            </a:r>
            <a:r>
              <a:rPr lang="ru-RU" sz="2400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?</a:t>
            </a:r>
            <a:endParaRPr lang="ru-RU" sz="2400" dirty="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ru-RU" sz="2400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457200" marR="0" lvl="1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ЭТО НЕ «ЯЗЫКИ ДЛЯ ГАЛОЧКИ». ЭТО ИНСТРУМЕНТ ДЛЯ БИЗНЕСА И ТЕХНОЛОГИЙ.</a:t>
            </a:r>
          </a:p>
        </p:txBody>
      </p:sp>
      <p:sp>
        <p:nvSpPr>
          <p:cNvPr id="44" name="Google Shape;44;p3"/>
          <p:cNvSpPr/>
          <p:nvPr/>
        </p:nvSpPr>
        <p:spPr>
          <a:xfrm>
            <a:off x="8081984" y="2084321"/>
            <a:ext cx="3887593" cy="3890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80975" marR="0" lvl="1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ДЕФИЦИТ КАДРОВ: </a:t>
            </a:r>
          </a:p>
          <a:p>
            <a:pPr marL="180975" marR="0" lvl="1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b="1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180975" marR="0" lvl="1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РЫНОК ПЕРЕПОЛНЕН ПЕРЕВОДЧИКАМИ С АНГЛИЙСКОГО, А СПЕЦИАЛИСТОВ С КИТАЙСКИМ / КОРЕЙСКИМ — «ШТУЧНЫЙ ТОВАР».</a:t>
            </a:r>
            <a:endParaRPr lang="ru-RU" sz="2000" dirty="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 panose="020F0502020204030204"/>
              <a:buNone/>
            </a:pPr>
            <a:endParaRPr sz="2400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46" name="Google Shape;46;p3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3165890" y="3630175"/>
            <a:ext cx="1750205" cy="3227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6" name="Picture 2" descr="C:\Users\nelli\OneDrive\Рабочий стол\икфв логотип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"/>
            <a:ext cx="1397000" cy="1591733"/>
          </a:xfrm>
          <a:prstGeom prst="rect">
            <a:avLst/>
          </a:prstGeom>
          <a:noFill/>
        </p:spPr>
      </p:pic>
      <p:pic>
        <p:nvPicPr>
          <p:cNvPr id="11" name="Google Shape;157;p10"/>
          <p:cNvPicPr preferRelativeResize="0"/>
          <p:nvPr/>
        </p:nvPicPr>
        <p:blipFill>
          <a:blip r:embed="rId6"/>
          <a:stretch>
            <a:fillRect/>
          </a:stretch>
        </p:blipFill>
        <p:spPr>
          <a:xfrm>
            <a:off x="9973732" y="0"/>
            <a:ext cx="2218267" cy="15155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4" descr="preencoded.pn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23092" y="2"/>
            <a:ext cx="12861512" cy="6994525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4"/>
          <p:cNvSpPr/>
          <p:nvPr/>
        </p:nvSpPr>
        <p:spPr>
          <a:xfrm>
            <a:off x="3121269" y="219808"/>
            <a:ext cx="5775101" cy="756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 panose="020F0502020204030204"/>
              <a:buNone/>
            </a:pPr>
            <a:r>
              <a:rPr lang="ru-RU" sz="36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СТАЖИРОВКА МЕЧТЫ</a:t>
            </a:r>
            <a:endParaRPr lang="ru-RU" sz="3600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4977873" y="3339503"/>
            <a:ext cx="4061346" cy="336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2200" b="1" i="0" u="none" strike="noStrike" cap="none" dirty="0">
              <a:solidFill>
                <a:srgbClr val="C0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457200" marR="0" lvl="1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i="0" u="none" strike="noStrike" cap="none" dirty="0">
                <a:solidFill>
                  <a:srgbClr val="C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ВАЖНО:</a:t>
            </a:r>
            <a:r>
              <a:rPr lang="ru-RU" sz="2200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 </a:t>
            </a:r>
          </a:p>
          <a:p>
            <a:pPr marL="457200" marR="0" lvl="1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2200" i="0" u="none" strike="noStrike" cap="none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276225" marR="0" lvl="1" indent="-276225" algn="ctr" rtl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2200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ВЫЕЗД  </a:t>
            </a:r>
            <a:r>
              <a:rPr lang="ru-RU" sz="2200" b="1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НА 2-М ИЛИ 3-М КУРСЕ</a:t>
            </a:r>
            <a:r>
              <a:rPr lang="ru-RU" sz="2200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.</a:t>
            </a:r>
          </a:p>
          <a:p>
            <a:pPr marL="276225" marR="0" lvl="1" indent="-276225" algn="ctr" rtl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ru-RU" sz="2200" dirty="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276225" marR="0" lvl="1" indent="-27622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</a:pPr>
            <a:r>
              <a:rPr lang="ru-RU" sz="2200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ПОЛУЧЕНИЕ СТИПЕНДИИ В ВУЗАХ-ПАРТНЕРАХ</a:t>
            </a:r>
            <a:endParaRPr lang="ru-RU" sz="2000" b="0" i="0" u="none" strike="noStrike" cap="none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6" name="Google Shape;56;p4"/>
          <p:cNvSpPr/>
          <p:nvPr/>
        </p:nvSpPr>
        <p:spPr>
          <a:xfrm>
            <a:off x="831274" y="3705726"/>
            <a:ext cx="5818909" cy="954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</a:pPr>
            <a:endParaRPr sz="14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831274" y="5606936"/>
            <a:ext cx="5818909" cy="12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</a:pPr>
            <a:endParaRPr sz="14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8" name="Google Shape;58;p4"/>
          <p:cNvSpPr/>
          <p:nvPr/>
        </p:nvSpPr>
        <p:spPr>
          <a:xfrm>
            <a:off x="831274" y="5606935"/>
            <a:ext cx="5818909" cy="432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</a:pPr>
            <a:endParaRPr sz="14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9" name="Google Shape;59;p4" descr="C:\Users\nelli\Downloads\IMG_20260323_195653_961.jpg"/>
          <p:cNvSpPr/>
          <p:nvPr/>
        </p:nvSpPr>
        <p:spPr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60" name="Google Shape;60;p4" descr="C:\Users\nelli\Downloads\унт внутр монголии.jpg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367533" y="601362"/>
            <a:ext cx="3493980" cy="3476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" name="Google Shape;61;p4" descr="C:\Users\nelli\Downloads\общага.jpg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224807" y="955592"/>
            <a:ext cx="3088107" cy="3369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2" name="Google Shape;62;p4" descr="C:\Users\nelli\Downloads\иероглифы.jpg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2259386" y="3486563"/>
            <a:ext cx="2718487" cy="2962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3" name="Google Shape;63;p4" descr="C:\Users\nelli\Downloads\IMG_20260323_195731_303.jpg"/>
          <p:cNvPicPr preferRelativeResize="0"/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9078096" y="3705726"/>
            <a:ext cx="3113904" cy="3061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Прямоугольник 12"/>
          <p:cNvSpPr/>
          <p:nvPr/>
        </p:nvSpPr>
        <p:spPr>
          <a:xfrm>
            <a:off x="3508131" y="1565030"/>
            <a:ext cx="563586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algn="ctr"/>
            <a:r>
              <a:rPr lang="ru-RU" sz="2200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ГАРАНТИРОВАННАЯ ВЫЕЗДНАЯ СТАЖИРОВКА В ВЕДУЩИЕ УНИВЕРСИТЕТЫ-ПАРТНЕРЫ КИТАЯ И ЮЖНОЙ КОРЕИ</a:t>
            </a:r>
            <a:endParaRPr lang="ru-RU" sz="2200" dirty="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5" descr="preencoded.pn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5"/>
          <p:cNvSpPr/>
          <p:nvPr/>
        </p:nvSpPr>
        <p:spPr>
          <a:xfrm>
            <a:off x="2734735" y="91585"/>
            <a:ext cx="7797800" cy="9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 panose="020F0502020204030204"/>
              <a:buNone/>
            </a:pPr>
            <a:r>
              <a:rPr lang="ru-RU" sz="33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ТВОЁ БУДУЩЕЕ: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 panose="020F0502020204030204"/>
              <a:buNone/>
            </a:pPr>
            <a:r>
              <a:rPr lang="ru-RU" sz="33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КЕМ ТЫ СТАНЕШЬ? </a:t>
            </a:r>
            <a:endParaRPr sz="330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71" name="Google Shape;71;p5"/>
          <p:cNvSpPr/>
          <p:nvPr/>
        </p:nvSpPr>
        <p:spPr>
          <a:xfrm>
            <a:off x="1454727" y="1450573"/>
            <a:ext cx="6650183" cy="93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</a:pPr>
            <a:endParaRPr sz="14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72" name="Google Shape;72;p5"/>
          <p:cNvSpPr/>
          <p:nvPr/>
        </p:nvSpPr>
        <p:spPr>
          <a:xfrm>
            <a:off x="1454727" y="2697482"/>
            <a:ext cx="6650183" cy="1180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</a:pPr>
            <a:endParaRPr sz="14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73" name="Google Shape;73;p5"/>
          <p:cNvSpPr/>
          <p:nvPr/>
        </p:nvSpPr>
        <p:spPr>
          <a:xfrm>
            <a:off x="1454727" y="1130970"/>
            <a:ext cx="6650183" cy="3428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</a:pPr>
            <a:endParaRPr sz="14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aphicFrame>
        <p:nvGraphicFramePr>
          <p:cNvPr id="74" name="Google Shape;74;p5"/>
          <p:cNvGraphicFramePr/>
          <p:nvPr/>
        </p:nvGraphicFramePr>
        <p:xfrm>
          <a:off x="1978361" y="1253067"/>
          <a:ext cx="9891908" cy="5240866"/>
        </p:xfrm>
        <a:graphic>
          <a:graphicData uri="http://schemas.openxmlformats.org/drawingml/2006/table">
            <a:tbl>
              <a:tblPr>
                <a:noFill/>
                <a:tableStyleId>{5C2A10B6-3491-474F-8A14-D3CA09228045}</a:tableStyleId>
              </a:tblPr>
              <a:tblGrid>
                <a:gridCol w="2321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771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930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145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900" b="1" u="none" strike="noStrike" cap="none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  <a:p>
                      <a:pPr marL="0" marR="0" lvl="0" indent="0" algn="ctr" rtl="0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b="1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СЕКТОР</a:t>
                      </a: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b="1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КЛЮЧЕВЫЕ НАПРАВЛЕНИЯ / РАБОТОДАТЕЛИ</a:t>
                      </a: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900" b="1" u="none" strike="noStrike" cap="none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  <a:p>
                      <a:pPr marL="0" marR="0" lvl="0" indent="0" algn="ctr" rtl="0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b="1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ПРЕИМУЩЕСТВА</a:t>
                      </a: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681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 </a:t>
                      </a:r>
                    </a:p>
                    <a:p>
                      <a:pPr marL="0" marR="0" lvl="0" indent="0" algn="ctr" rtl="0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900" b="1" u="none" strike="noStrike" cap="none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  <a:p>
                      <a:pPr marL="0" marR="0" lvl="0" indent="0" algn="ctr" rtl="0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b="1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КОРПОРАТИВ</a:t>
                      </a:r>
                    </a:p>
                    <a:p>
                      <a:pPr marL="0" marR="0" lvl="0" indent="0" algn="ctr" rtl="0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b="1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НЫЙ СЕКТОР</a:t>
                      </a:r>
                      <a:br>
                        <a:rPr lang="ru-RU" sz="1900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</a:br>
                      <a:r>
                        <a:rPr lang="ru-RU" sz="1900" i="1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(ЗОЛОТОЙ СТАНДАРТ)</a:t>
                      </a:r>
                      <a:endParaRPr lang="ru-RU" sz="1900" u="none" strike="noStrike" cap="none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• </a:t>
                      </a:r>
                      <a:r>
                        <a:rPr lang="en-US" sz="1900" b="1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E‑COM &amp; IT:</a:t>
                      </a:r>
                      <a:r>
                        <a:rPr lang="en-US" sz="1900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 </a:t>
                      </a:r>
                      <a:r>
                        <a:rPr lang="ru-RU" sz="1900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МЕЖДУНАРОДНЫЕ ОТДЕЛЫ ЯНДЕКС, </a:t>
                      </a:r>
                      <a:r>
                        <a:rPr lang="en-US" sz="1900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WILDBERRIES, OZON</a:t>
                      </a:r>
                      <a:br>
                        <a:rPr lang="en-US" sz="1900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</a:br>
                      <a:r>
                        <a:rPr lang="en-US" sz="1900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• </a:t>
                      </a:r>
                      <a:r>
                        <a:rPr lang="ru-RU" sz="1900" b="1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АВТОПРОМ:</a:t>
                      </a:r>
                      <a:r>
                        <a:rPr lang="ru-RU" sz="1900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 </a:t>
                      </a:r>
                      <a:r>
                        <a:rPr lang="en-US" sz="1900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HAVAL, GEELY, KIA, HYUNDAI</a:t>
                      </a:r>
                      <a:br>
                        <a:rPr lang="en-US" sz="1900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</a:br>
                      <a:r>
                        <a:rPr lang="en-US" sz="1900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• </a:t>
                      </a:r>
                      <a:r>
                        <a:rPr lang="ru-RU" sz="1900" b="1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БАНКИ &amp; КОНСАЛТИНГ:</a:t>
                      </a:r>
                      <a:r>
                        <a:rPr lang="ru-RU" sz="1900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 ВТБ, СБЕР (ВОСТОЧНОЕ НАПРАВЛЕНИЕ)</a:t>
                      </a: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900" u="none" strike="noStrike" cap="none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  <a:p>
                      <a:pPr marL="0" marR="0" lvl="0" indent="0" algn="ctr" rtl="0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ВЫСОКИЙ СТАТУС, </a:t>
                      </a:r>
                    </a:p>
                    <a:p>
                      <a:pPr marL="0" marR="0" lvl="0" indent="0" algn="ctr" rtl="0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РАБОТА С ГЛОБАЛЬНЫМИ РЫНКАМИ, </a:t>
                      </a:r>
                    </a:p>
                    <a:p>
                      <a:pPr marL="0" marR="0" lvl="0" indent="0" algn="ctr" rtl="0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ЛИДЕРЫ ИНДУСТРИИ</a:t>
                      </a: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110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900" b="1" u="none" strike="noStrike" cap="none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  <a:p>
                      <a:pPr marL="0" marR="0" lvl="0" indent="0" algn="ctr" rtl="0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b="1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ГОССТРУКТУРЫ И ДИПЛОМАТИЯ</a:t>
                      </a:r>
                      <a:endParaRPr lang="ru-RU" sz="1900" u="none" strike="noStrike" cap="none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ru-RU" sz="1900" u="none" strike="noStrike" cap="none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  <a:p>
                      <a:pPr marL="0" marR="0" lvl="0" indent="0" algn="l" rtl="0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• МИД, МИНВОСТОКРАЗВИТИЯ</a:t>
                      </a:r>
                      <a:br>
                        <a:rPr lang="ru-RU" sz="1900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</a:br>
                      <a:r>
                        <a:rPr lang="ru-RU" sz="1900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• ТОРГОВЫЕ ПРЕДСТАВИТЕЛЬСТВА РФ</a:t>
                      </a: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b="1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БРОНЬ ОТ АРМИИ</a:t>
                      </a:r>
                      <a:r>
                        <a:rPr lang="ru-RU" sz="1900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 </a:t>
                      </a:r>
                    </a:p>
                    <a:p>
                      <a:pPr marL="0" marR="0" lvl="0" indent="0" algn="ctr" rtl="0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(ПРИ ПОСТУПЛЕНИИ НА ГОССЛУЖБУ)</a:t>
                      </a:r>
                      <a:br>
                        <a:rPr lang="ru-RU" sz="1900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</a:br>
                      <a:r>
                        <a:rPr lang="ru-RU" sz="1900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СТАТУС, СТАБИЛЬНОСТЬ</a:t>
                      </a: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148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 </a:t>
                      </a:r>
                    </a:p>
                    <a:p>
                      <a:pPr marL="0" marR="0" lvl="0" indent="0" algn="ctr" rtl="0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900" b="1" u="none" strike="noStrike" cap="none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  <a:p>
                      <a:pPr marL="0" marR="0" lvl="0" indent="0" algn="ctr" rtl="0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DIGITAL &amp; IT</a:t>
                      </a:r>
                      <a:endParaRPr lang="en-US" sz="1900" u="none" strike="noStrike" cap="none" dirty="0"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• </a:t>
                      </a:r>
                      <a:r>
                        <a:rPr lang="ru-RU" sz="1900" b="1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ГЕЙМДЕВ:</a:t>
                      </a:r>
                      <a:r>
                        <a:rPr lang="ru-RU" sz="1900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 ПУБЛИКАЦИЯ ИГР НА АЗИАТСКИХ РЫНКАХ</a:t>
                      </a:r>
                      <a:br>
                        <a:rPr lang="ru-RU" sz="1900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</a:br>
                      <a:r>
                        <a:rPr lang="ru-RU" sz="1900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• </a:t>
                      </a:r>
                      <a:r>
                        <a:rPr lang="ru-RU" sz="1900" b="1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МАРКЕТИНГ:</a:t>
                      </a:r>
                      <a:r>
                        <a:rPr lang="ru-RU" sz="1900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 K‑POP, ДОРАМЫ, WEIBO, WECHAT</a:t>
                      </a: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900" u="none" strike="noStrike" cap="none" dirty="0"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РАБОТА С ТРЕНДОВЫМИ НИШАМИ, ВОСТРЕБОВАННАЯ ЭКСПЕРТИЗА В АЗИИ</a:t>
                      </a:r>
                    </a:p>
                  </a:txBody>
                  <a:tcPr marL="68575" marR="68575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7" name="Google Shape;77;p5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540933" cy="277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0" name="Picture 4" descr="C:\Users\nelli\OneDrive\Рабочий стол\ki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845800" y="186267"/>
            <a:ext cx="1219200" cy="939800"/>
          </a:xfrm>
          <a:prstGeom prst="rect">
            <a:avLst/>
          </a:prstGeom>
          <a:noFill/>
        </p:spPr>
      </p:pic>
      <p:pic>
        <p:nvPicPr>
          <p:cNvPr id="9222" name="Picture 6" descr="C:\Users\nelli\OneDrive\Рабочий стол\haval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7934" y="5512346"/>
            <a:ext cx="1312333" cy="1032388"/>
          </a:xfrm>
          <a:prstGeom prst="rect">
            <a:avLst/>
          </a:prstGeom>
          <a:noFill/>
        </p:spPr>
      </p:pic>
      <p:sp>
        <p:nvSpPr>
          <p:cNvPr id="9224" name="AutoShape 8" descr="C:\Users\nelli\OneDrive\%D0%A0%D0%B0%D0%B1%D0%BE%D1%87%D0%B8%D0%B9 %D1%81%D1%82%D0%BE%D0%BB\i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9226" name="AutoShape 10" descr="C:\Users\nelli\OneDrive\%D0%A0%D0%B0%D0%B1%D0%BE%D1%87%D0%B8%D0%B9 %D1%81%D1%82%D0%BE%D0%BB\i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9227" name="Picture 11" descr="C:\Users\nelli\OneDrive\Рабочий стол\втб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8734" y="2987762"/>
            <a:ext cx="1158295" cy="957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8" name="Picture 12" descr="C:\Users\nelli\OneDrive\Рабочий стол\logo_ozon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11401" y="2"/>
            <a:ext cx="1253615" cy="10913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9" name="Picture 13" descr="C:\Users\nelli\OneDrive\Рабочий стол\вб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236590" y="186267"/>
            <a:ext cx="1150375" cy="8111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34" name="Picture 18" descr="C:\Users\nelli\OneDrive\Рабочий стол\хэндай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31800" y="4382183"/>
            <a:ext cx="1253613" cy="8406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6" descr="preencoded.pn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1507959"/>
            <a:ext cx="12192000" cy="672995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6"/>
          <p:cNvSpPr/>
          <p:nvPr/>
        </p:nvSpPr>
        <p:spPr>
          <a:xfrm>
            <a:off x="1388534" y="270080"/>
            <a:ext cx="6341535" cy="9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 panose="020F0502020204030204"/>
              <a:buNone/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ЦИФРЫ, КОТОРЫЕ ГРЕЮТ ДУШУ </a:t>
            </a:r>
            <a:endParaRPr lang="ru-RU" sz="2800" b="1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85" name="Google Shape;85;p6"/>
          <p:cNvSpPr/>
          <p:nvPr/>
        </p:nvSpPr>
        <p:spPr>
          <a:xfrm>
            <a:off x="831274" y="1866207"/>
            <a:ext cx="5818909" cy="681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</a:pPr>
            <a:endParaRPr sz="14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6" name="Google Shape;86;p6"/>
          <p:cNvSpPr/>
          <p:nvPr/>
        </p:nvSpPr>
        <p:spPr>
          <a:xfrm>
            <a:off x="1059143" y="1493050"/>
            <a:ext cx="6105900" cy="427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chemeClr val="dk1"/>
                </a:solidFill>
                <a:latin typeface="Arial Narrow" panose="020B0606020202030204" pitchFamily="34" charset="0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	</a:t>
            </a:r>
            <a:r>
              <a:rPr lang="ru-RU" sz="2000" b="1" dirty="0">
                <a:solidFill>
                  <a:schemeClr val="dk1"/>
                </a:solidFill>
                <a:latin typeface="Arial Narrow" panose="020B0606020202030204" pitchFamily="34" charset="0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СТАРТ КАРЬЕРЫ (ВЫПУСКНИК):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Arial Narrow" panose="020B0606020202030204" pitchFamily="34" charset="0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 ОТ </a:t>
            </a:r>
            <a:r>
              <a:rPr lang="ru-RU" sz="2000" b="1" dirty="0">
                <a:solidFill>
                  <a:schemeClr val="dk1"/>
                </a:solidFill>
                <a:latin typeface="Arial Narrow" panose="020B0606020202030204" pitchFamily="34" charset="0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80 000 – 100 000 РУБ.</a:t>
            </a:r>
            <a:r>
              <a:rPr lang="ru-RU" sz="2000" dirty="0">
                <a:solidFill>
                  <a:schemeClr val="dk1"/>
                </a:solidFill>
                <a:latin typeface="Arial Narrow" panose="020B0606020202030204" pitchFamily="34" charset="0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 (ПЕРЕВОДЧИК, ПОМОЩНИК РУКОВОДИТЕЛЯ).</a:t>
            </a:r>
            <a:endParaRPr lang="ru-RU" sz="2000" dirty="0">
              <a:latin typeface="Arial Narrow" panose="020B0606020202030204" pitchFamily="34" charset="0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dk1"/>
                </a:solidFill>
                <a:latin typeface="Arial Narrow" panose="020B0606020202030204" pitchFamily="34" charset="0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	СПЕЦИАЛИСТ СО СТАЖИРОВКОЙ (ЧЕРЕЗ 1-2 ГОДА): </a:t>
            </a:r>
            <a:r>
              <a:rPr lang="ru-RU" sz="2000" dirty="0">
                <a:solidFill>
                  <a:schemeClr val="dk1"/>
                </a:solidFill>
                <a:latin typeface="Arial Narrow" panose="020B0606020202030204" pitchFamily="34" charset="0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 ОТ </a:t>
            </a:r>
            <a:r>
              <a:rPr lang="ru-RU" sz="2000" b="1" dirty="0">
                <a:solidFill>
                  <a:schemeClr val="dk1"/>
                </a:solidFill>
                <a:latin typeface="Arial Narrow" panose="020B0606020202030204" pitchFamily="34" charset="0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150 000 – 250 000 РУБ.</a:t>
            </a:r>
            <a:r>
              <a:rPr lang="ru-RU" sz="2000" dirty="0">
                <a:solidFill>
                  <a:schemeClr val="dk1"/>
                </a:solidFill>
                <a:latin typeface="Arial Narrow" panose="020B0606020202030204" pitchFamily="34" charset="0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 (МЕНЕДЖЕР ВЭД, АККАУНТ-МЕНЕДЖЕР ПО РАБОТЕ С АЗИАТСКИМИ РЫНКАМИ).</a:t>
            </a:r>
            <a:endParaRPr lang="ru-RU" sz="2000" dirty="0">
              <a:latin typeface="Arial Narrow" panose="020B0606020202030204" pitchFamily="34" charset="0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dk1"/>
                </a:solidFill>
                <a:latin typeface="Arial Narrow" panose="020B0606020202030204" pitchFamily="34" charset="0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	ТОП-УРОВЕНЬ (РУКОВОДИТЕЛИ НАПРАВЛЕНИЙ): </a:t>
            </a:r>
            <a:r>
              <a:rPr lang="ru-RU" sz="2000" dirty="0">
                <a:solidFill>
                  <a:schemeClr val="dk1"/>
                </a:solidFill>
                <a:latin typeface="Arial Narrow" panose="020B0606020202030204" pitchFamily="34" charset="0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 ОТ </a:t>
            </a:r>
            <a:r>
              <a:rPr lang="ru-RU" sz="2000" b="1" dirty="0">
                <a:solidFill>
                  <a:schemeClr val="dk1"/>
                </a:solidFill>
                <a:latin typeface="Arial Narrow" panose="020B0606020202030204" pitchFamily="34" charset="0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350 000 РУБ. + БОНУСЫ</a:t>
            </a:r>
            <a:r>
              <a:rPr lang="ru-RU" sz="2000" dirty="0">
                <a:solidFill>
                  <a:schemeClr val="dk1"/>
                </a:solidFill>
                <a:latin typeface="Arial Narrow" panose="020B0606020202030204" pitchFamily="34" charset="0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latin typeface="Arial Narrow" panose="020B0606020202030204" pitchFamily="34" charset="0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FF0000"/>
                </a:solidFill>
                <a:latin typeface="Arial Narrow" panose="020B0606020202030204" pitchFamily="34" charset="0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ВАЖНО: </a:t>
            </a:r>
            <a:r>
              <a:rPr lang="ru-RU" sz="2000" b="1" dirty="0">
                <a:solidFill>
                  <a:schemeClr val="tx1"/>
                </a:solidFill>
                <a:latin typeface="Arial Narrow" panose="020B0606020202030204" pitchFamily="34" charset="0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ЗНАНИЕ ОДНОВРЕМЕННО КИТАЙСКОГО И КОРЕЙСКОГО УВЕЛИЧИВАЕТ ВАШУ СТОИМОСТЬ НА РЫНКЕ В 1.5–2 РАЗА, ТАК КАК ВЫ ЗАКРЫВАЕТЕ СРАЗУ ДВА КЛЮЧЕВЫХ НАПРАВЛЕНИЯ.</a:t>
            </a:r>
          </a:p>
        </p:txBody>
      </p:sp>
      <p:sp>
        <p:nvSpPr>
          <p:cNvPr id="87" name="Google Shape;87;p6"/>
          <p:cNvSpPr/>
          <p:nvPr/>
        </p:nvSpPr>
        <p:spPr>
          <a:xfrm>
            <a:off x="831274" y="4127269"/>
            <a:ext cx="5818909" cy="681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</a:pPr>
            <a:endParaRPr sz="14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8" name="Google Shape;88;p6"/>
          <p:cNvSpPr/>
          <p:nvPr/>
        </p:nvSpPr>
        <p:spPr>
          <a:xfrm>
            <a:off x="831274" y="5606935"/>
            <a:ext cx="5818909" cy="432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</a:pPr>
            <a:endParaRPr sz="14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9" name="Google Shape;89;p6" descr="C:\Users\nelli\Downloads\IMG_20260323_195653_961.jpg"/>
          <p:cNvSpPr/>
          <p:nvPr/>
        </p:nvSpPr>
        <p:spPr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0" name="Google Shape;90;p6" descr="C:\Users\nelli\Downloads\IMG_20260323_195653_961.jpg"/>
          <p:cNvSpPr/>
          <p:nvPr/>
        </p:nvSpPr>
        <p:spPr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91" name="Google Shape;91;p6" descr="C:\Users\nelli\OneDrive\Рабочий стол\валюта.jpg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7738533" y="2"/>
            <a:ext cx="4453467" cy="41601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" name="Google Shape;92;p6" descr="C:\Users\nelli\OneDrive\Рабочий стол\юани.jpg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5333613" y="5833533"/>
            <a:ext cx="3297451" cy="2338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3" name="Google Shape;93;p6"/>
          <p:cNvPicPr preferRelativeResize="0"/>
          <p:nvPr/>
        </p:nvPicPr>
        <p:blipFill rotWithShape="1">
          <a:blip r:embed="rId6"/>
          <a:srcRect t="13349" r="8206" b="-1985"/>
          <a:stretch>
            <a:fillRect/>
          </a:stretch>
        </p:blipFill>
        <p:spPr>
          <a:xfrm>
            <a:off x="7509933" y="4084483"/>
            <a:ext cx="4682067" cy="3971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4" name="Google Shape;94;p6"/>
          <p:cNvPicPr preferRelativeResize="0"/>
          <p:nvPr/>
        </p:nvPicPr>
        <p:blipFill rotWithShape="1">
          <a:blip r:embed="rId7"/>
          <a:srcRect t="15061" b="20907"/>
          <a:stretch>
            <a:fillRect/>
          </a:stretch>
        </p:blipFill>
        <p:spPr>
          <a:xfrm>
            <a:off x="235975" y="5891978"/>
            <a:ext cx="5047500" cy="2352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2" name="Picture 2" descr="C:\Users\nelli\OneDrive\Рабочий стол\реклама\икфв логотип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-1"/>
            <a:ext cx="1439333" cy="15578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7" descr="preencoded.pn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7"/>
          <p:cNvSpPr/>
          <p:nvPr/>
        </p:nvSpPr>
        <p:spPr>
          <a:xfrm>
            <a:off x="5301761" y="262468"/>
            <a:ext cx="6634139" cy="1047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 panose="020F0502020204030204"/>
              <a:buNone/>
            </a:pPr>
            <a:endParaRPr lang="ru-RU"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 panose="020F0502020204030204"/>
              <a:buNone/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УСЛОВИЯ ПОСТУПЛЕНИЯ: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 panose="020F0502020204030204"/>
              <a:buNone/>
            </a:pPr>
            <a:endParaRPr lang="ru-RU" sz="2000" b="1" dirty="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 panose="020F0502020204030204"/>
              <a:buNone/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58.03.01 ВОСТОКОВЕДЕНИЕ И АФРИКАНИСТИКА</a:t>
            </a:r>
            <a:endParaRPr lang="ru-RU" sz="2000" b="1" dirty="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 panose="020F0502020204030204"/>
              <a:buNone/>
            </a:pPr>
            <a:endParaRPr sz="2200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2" name="Google Shape;102;p7"/>
          <p:cNvSpPr/>
          <p:nvPr/>
        </p:nvSpPr>
        <p:spPr>
          <a:xfrm>
            <a:off x="4501663" y="1195755"/>
            <a:ext cx="7520012" cy="4290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2200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ЧТО НУЖНО?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РЕЗУЛЬТАТЫ ЕГЭ: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1) РУССКИЙ ЯЗЫК – МИН 40 БАЛЛОВ</a:t>
            </a:r>
            <a:endParaRPr lang="ru-RU" sz="2000" dirty="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              2) ИСТОРИЯ – МИН 40 БАЛЛОВ</a:t>
            </a:r>
            <a:endParaRPr lang="ru-RU" sz="2000" dirty="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              3) ОБЩЕСТВОЗНАНИЕ –  МИН 45 БАЛЛОВ/                                       </a:t>
            </a:r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              </a:t>
            </a:r>
            <a:r>
              <a:rPr lang="ru-RU" sz="2000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ИНОСТРАННЫЙ ЯЗЫК – МИН 40 БАЛЛОВ/</a:t>
            </a:r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              ГЕОГРАФИЯ – МИН 40 БАЛЛОВ</a:t>
            </a:r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i="0" u="none" strike="noStrike" cap="none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457200" marR="0" lvl="1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МЫ ИЩЕМ МОТИВИРОВАННЫХ, </a:t>
            </a:r>
          </a:p>
          <a:p>
            <a:pPr marL="457200" marR="0" lvl="1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А НЕ ПРОСТО ВЫСОКОБАЛЛЬНИКОВ!</a:t>
            </a:r>
            <a:endParaRPr sz="2200" i="0" u="none" strike="noStrike" cap="none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i="1" u="none" strike="noStrike" cap="none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</a:t>
            </a:r>
          </a:p>
        </p:txBody>
      </p:sp>
      <p:sp>
        <p:nvSpPr>
          <p:cNvPr id="103" name="Google Shape;103;p7"/>
          <p:cNvSpPr/>
          <p:nvPr/>
        </p:nvSpPr>
        <p:spPr>
          <a:xfrm>
            <a:off x="295835" y="5710519"/>
            <a:ext cx="11573436" cy="1035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 panose="020F0502020204030204"/>
              <a:buNone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УЧИТЫВАЮТСЯ ИНДИВИДУАЛЬНЫЕ ДОСТИЖЕНИЯ АБИТУРИЕНТОВ </a:t>
            </a:r>
            <a:r>
              <a:rPr lang="ru-RU" sz="2000" dirty="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-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ПОБЕДЫ В ОЛИМПИАДАХ И КОНКУРСАХ ПО ВОСТОЧНЫМ ЯЗЫКАМ И КУЛЬТУРАМ</a:t>
            </a:r>
            <a:endParaRPr lang="ru-RU" sz="2000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04" name="Google Shape;104;p7"/>
          <p:cNvSpPr/>
          <p:nvPr/>
        </p:nvSpPr>
        <p:spPr>
          <a:xfrm>
            <a:off x="5818910" y="5606935"/>
            <a:ext cx="5818909" cy="432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</a:pPr>
            <a:endParaRPr sz="14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05" name="Google Shape;105;p7" descr="C:\Users\nelli\OneDrive\Рабочий стол\106 ауд.jpg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322729" y="3137252"/>
            <a:ext cx="3396552" cy="26858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0" name="Picture 2" descr="C:\Users\nelli\OneDrive\Рабочий стол\икфв логотип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" y="2"/>
            <a:ext cx="1478116" cy="1573823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4CDF2A-37D5-4E72-9B24-90BD48F641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1379" y="262468"/>
            <a:ext cx="3615786" cy="2711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8" descr="preencoded.pn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8"/>
          <p:cNvSpPr/>
          <p:nvPr/>
        </p:nvSpPr>
        <p:spPr>
          <a:xfrm>
            <a:off x="1454726" y="170330"/>
            <a:ext cx="9975300" cy="55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3200" b="1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dk1"/>
                </a:solidFill>
                <a:latin typeface="Times New Roman" pitchFamily="18" charset="0"/>
                <a:ea typeface="Times New Roman" panose="02020603050405020304"/>
                <a:cs typeface="Times New Roman" pitchFamily="18" charset="0"/>
                <a:sym typeface="Times New Roman" panose="02020603050405020304"/>
              </a:rPr>
              <a:t>КРЫША НАД ГОЛОВОЙ — НАША ЗАБОТА</a:t>
            </a:r>
            <a:endParaRPr lang="ru-RU" sz="2800" b="1" dirty="0">
              <a:latin typeface="Times New Roman" pitchFamily="18" charset="0"/>
              <a:ea typeface="Times New Roman" panose="02020603050405020304"/>
              <a:cs typeface="Times New Roman" pitchFamily="18" charset="0"/>
              <a:sym typeface="Times New Roman" panose="020206030504050203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 panose="020F0502020204030204"/>
              <a:buNone/>
            </a:pPr>
            <a:endParaRPr lang="ru-RU" sz="2800" b="1" dirty="0">
              <a:solidFill>
                <a:schemeClr val="dk1"/>
              </a:solidFill>
              <a:latin typeface="Times New Roman" pitchFamily="18" charset="0"/>
              <a:ea typeface="Calibri" panose="020F0502020204030204"/>
              <a:cs typeface="Times New Roman" pitchFamily="18" charset="0"/>
              <a:sym typeface="Calibri" panose="020F0502020204030204"/>
            </a:endParaRPr>
          </a:p>
        </p:txBody>
      </p:sp>
      <p:sp>
        <p:nvSpPr>
          <p:cNvPr id="115" name="Google Shape;115;p8"/>
          <p:cNvSpPr/>
          <p:nvPr/>
        </p:nvSpPr>
        <p:spPr>
          <a:xfrm>
            <a:off x="1454729" y="1866209"/>
            <a:ext cx="9975273" cy="1180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</a:pPr>
            <a:endParaRPr sz="14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6" name="Google Shape;116;p8"/>
          <p:cNvSpPr/>
          <p:nvPr/>
        </p:nvSpPr>
        <p:spPr>
          <a:xfrm>
            <a:off x="1454729" y="3046615"/>
            <a:ext cx="9975273" cy="681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</a:pPr>
            <a:endParaRPr sz="14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17" name="Google Shape;117;p8"/>
          <p:cNvSpPr/>
          <p:nvPr/>
        </p:nvSpPr>
        <p:spPr>
          <a:xfrm>
            <a:off x="3632201" y="867414"/>
            <a:ext cx="5396424" cy="4708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100%</a:t>
            </a:r>
            <a:r>
              <a:rPr lang="ru-RU" sz="2000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 ИНОГОРОДНИХ ПОЛУЧАЮТ МЕСТО В ОБЩЕЖИТИИ.</a:t>
            </a:r>
            <a:endParaRPr lang="ru-RU" sz="2000" dirty="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ЛОКАЦИЯ: </a:t>
            </a:r>
            <a:r>
              <a:rPr lang="ru-RU" sz="2000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В ПЕШЕЙ ДОСТУПНОСТИ ОТ КОРПУСОВ.</a:t>
            </a:r>
            <a:endParaRPr lang="ru-RU" sz="2000" dirty="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b="1" i="0" u="none" strike="noStrike" cap="none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ОБЩЕЖИТИЕ </a:t>
            </a:r>
            <a:endParaRPr lang="ru-RU" sz="2000" b="1" dirty="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	- ЭТО НЕ ПРОСТО КОМНАТА КВАРТИРНОГО ТИПА, 		</a:t>
            </a:r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	</a:t>
            </a:r>
            <a:r>
              <a:rPr lang="ru-RU" sz="2000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- ЭТО ТУСОВКА, ЯЗЫКОВАЯ ПРАКТИКА С НОСИТЕЛЯМИ (У НАС УЧАТСЯ СТУДЕНТЫ ИЗ БОЛЕЕ 40 СТРАН МИРА),</a:t>
            </a:r>
            <a:endParaRPr lang="ru-RU" sz="2000" dirty="0"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i="0" u="none" strike="noStrike" cap="none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	- ЭТО БЕЗОПАСНОСТЬ И НИЗКАЯ СТОИМОСТЬ АРЕНДЫ.</a:t>
            </a:r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000" b="1" i="1" u="none" strike="noStrike" cap="none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118" name="Google Shape;118;p8" descr="C:\Users\nelli\OneDrive\Рабочий стол\общага калмгу.jpg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294763" y="1648994"/>
            <a:ext cx="3669084" cy="3869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9" name="Google Shape;119;p8" descr="C:\Users\nelli\OneDrive\Рабочий стол\дом отличника.jpg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9028627" y="1118052"/>
            <a:ext cx="3071373" cy="36748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0" name="Google Shape;120;p8"/>
          <p:cNvPicPr preferRelativeResize="0"/>
          <p:nvPr/>
        </p:nvPicPr>
        <p:blipFill>
          <a:blip r:embed="rId6"/>
          <a:stretch>
            <a:fillRect/>
          </a:stretch>
        </p:blipFill>
        <p:spPr>
          <a:xfrm>
            <a:off x="6772173" y="4970231"/>
            <a:ext cx="5230175" cy="207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4" name="Picture 2" descr="C:\Users\nelli\OneDrive\Рабочий стол\икфв логотип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2"/>
            <a:ext cx="1693333" cy="1474839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237068" y="5842001"/>
            <a:ext cx="6248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ВОЗМОЖНОСТЬ ЛЕЧЕНИЯ В </a:t>
            </a:r>
            <a:r>
              <a:rPr lang="ru-RU" sz="2000" b="1" i="1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САНАТОРИИ-ПРОФИЛАКТОРИИ</a:t>
            </a:r>
            <a:endParaRPr lang="ru-RU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9" descr="preencoded.pn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-347981" y="0"/>
            <a:ext cx="12776887" cy="7186998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9"/>
          <p:cNvSpPr/>
          <p:nvPr/>
        </p:nvSpPr>
        <p:spPr>
          <a:xfrm>
            <a:off x="2286001" y="-194001"/>
            <a:ext cx="7770225" cy="1064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Calibri" panose="020F0502020204030204"/>
              <a:buNone/>
            </a:pPr>
            <a:r>
              <a:rPr lang="ru-RU" sz="32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КАРТА ПРЕИМУЩЕСТВ</a:t>
            </a:r>
            <a:endParaRPr lang="ru-RU" sz="3200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28" name="Google Shape;128;p9"/>
          <p:cNvSpPr/>
          <p:nvPr/>
        </p:nvSpPr>
        <p:spPr>
          <a:xfrm>
            <a:off x="0" y="804334"/>
            <a:ext cx="2895600" cy="1663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dk1"/>
                </a:solidFill>
                <a:latin typeface="Times New Roman" pitchFamily="18" charset="0"/>
                <a:ea typeface="Calibri" panose="020F0502020204030204"/>
                <a:cs typeface="Times New Roman" pitchFamily="18" charset="0"/>
                <a:sym typeface="Calibri" panose="020F0502020204030204"/>
              </a:rPr>
              <a:t>2 ЯЗЫКА</a:t>
            </a:r>
            <a:r>
              <a:rPr lang="ru-RU" sz="2000" dirty="0">
                <a:solidFill>
                  <a:schemeClr val="dk1"/>
                </a:solidFill>
                <a:latin typeface="Times New Roman" pitchFamily="18" charset="0"/>
                <a:ea typeface="Calibri" panose="020F0502020204030204"/>
                <a:cs typeface="Times New Roman" pitchFamily="18" charset="0"/>
                <a:sym typeface="Calibri" panose="020F0502020204030204"/>
              </a:rPr>
              <a:t> (КИТАЙСКИЙ + КОРЕЙСКИЙ) В ОДНОМ ДИПЛОМЕ.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 panose="020F0502020204030204"/>
              <a:buNone/>
            </a:pPr>
            <a:endParaRPr sz="20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29" name="Google Shape;129;p9"/>
          <p:cNvSpPr/>
          <p:nvPr/>
        </p:nvSpPr>
        <p:spPr>
          <a:xfrm>
            <a:off x="2842054" y="1397002"/>
            <a:ext cx="2158325" cy="1922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✈</a:t>
            </a:r>
            <a:r>
              <a:rPr lang="ru-RU" sz="2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СТАЖИРОВКА В АЗИИ</a:t>
            </a:r>
            <a:r>
              <a:rPr lang="ru-RU" sz="200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 (ВХОДИТ В ПРОГРАММУ ОБУЧЕНИЯ).</a:t>
            </a:r>
          </a:p>
        </p:txBody>
      </p:sp>
      <p:sp>
        <p:nvSpPr>
          <p:cNvPr id="130" name="Google Shape;130;p9"/>
          <p:cNvSpPr/>
          <p:nvPr/>
        </p:nvSpPr>
        <p:spPr>
          <a:xfrm>
            <a:off x="4707468" y="2514600"/>
            <a:ext cx="2650067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 </a:t>
            </a:r>
            <a:r>
              <a:rPr lang="ru-RU" sz="2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ОБУЧЕНИЕ В НОВОМ ОСНАЩЕННОМ КОРПУСЕ </a:t>
            </a:r>
            <a:r>
              <a:rPr lang="ru-RU" sz="200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(В ЦЕНТРЕ СТОЛИЦЫ КАЛМЫКИЯ)</a:t>
            </a:r>
          </a:p>
        </p:txBody>
      </p:sp>
      <p:sp>
        <p:nvSpPr>
          <p:cNvPr id="131" name="Google Shape;131;p9"/>
          <p:cNvSpPr/>
          <p:nvPr/>
        </p:nvSpPr>
        <p:spPr>
          <a:xfrm>
            <a:off x="7196667" y="3793654"/>
            <a:ext cx="2353733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 </a:t>
            </a:r>
            <a:r>
              <a:rPr lang="ru-RU" sz="140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 </a:t>
            </a:r>
            <a:r>
              <a:rPr lang="ru-RU" sz="2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ОБЩЕЖИТИЕ</a:t>
            </a:r>
            <a:r>
              <a:rPr lang="ru-RU" sz="200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 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(ГАРАНТИЯ ДЛЯ ИНОГОРОДНИХ)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32" name="Google Shape;132;p9"/>
          <p:cNvSpPr/>
          <p:nvPr/>
        </p:nvSpPr>
        <p:spPr>
          <a:xfrm>
            <a:off x="9176951" y="4995335"/>
            <a:ext cx="2591716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КАРЬЕРА</a:t>
            </a:r>
            <a:r>
              <a:rPr lang="ru-RU" sz="180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 В ТОП-100 КОМПАНИЙ РОССИИ И АЗИИ.</a:t>
            </a:r>
          </a:p>
        </p:txBody>
      </p:sp>
      <p:sp>
        <p:nvSpPr>
          <p:cNvPr id="133" name="Google Shape;133;p9"/>
          <p:cNvSpPr txBox="1"/>
          <p:nvPr/>
        </p:nvSpPr>
        <p:spPr>
          <a:xfrm>
            <a:off x="1264510" y="2869448"/>
            <a:ext cx="96561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9"/>
          <p:cNvSpPr txBox="1"/>
          <p:nvPr/>
        </p:nvSpPr>
        <p:spPr>
          <a:xfrm>
            <a:off x="1270606" y="2869448"/>
            <a:ext cx="96561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5" name="Google Shape;135;p9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929226" y="2799302"/>
            <a:ext cx="2158325" cy="2158325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9"/>
          <p:cNvSpPr txBox="1"/>
          <p:nvPr/>
        </p:nvSpPr>
        <p:spPr>
          <a:xfrm>
            <a:off x="1264510" y="2869448"/>
            <a:ext cx="96561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7" name="Google Shape;137;p9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2213700" y="4298050"/>
            <a:ext cx="2212800" cy="221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9"/>
          <p:cNvPicPr preferRelativeResize="0"/>
          <p:nvPr/>
        </p:nvPicPr>
        <p:blipFill rotWithShape="1">
          <a:blip r:embed="rId6"/>
          <a:srcRect l="-3350" t="-1910" r="3350" b="-1900"/>
          <a:stretch>
            <a:fillRect/>
          </a:stretch>
        </p:blipFill>
        <p:spPr>
          <a:xfrm>
            <a:off x="1166980" y="4168758"/>
            <a:ext cx="2364251" cy="2833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9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929225" y="5116950"/>
            <a:ext cx="1447091" cy="132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9"/>
          <p:cNvPicPr preferRelativeResize="0"/>
          <p:nvPr/>
        </p:nvPicPr>
        <p:blipFill rotWithShape="1">
          <a:blip r:embed="rId7"/>
          <a:srcRect l="8622" t="19157" r="6344" b="19677"/>
          <a:stretch>
            <a:fillRect/>
          </a:stretch>
        </p:blipFill>
        <p:spPr>
          <a:xfrm>
            <a:off x="8133674" y="400652"/>
            <a:ext cx="4058327" cy="2919201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9"/>
          <p:cNvSpPr/>
          <p:nvPr/>
        </p:nvSpPr>
        <p:spPr>
          <a:xfrm>
            <a:off x="-210725" y="756575"/>
            <a:ext cx="3121200" cy="16095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9"/>
          <p:cNvSpPr/>
          <p:nvPr/>
        </p:nvSpPr>
        <p:spPr>
          <a:xfrm>
            <a:off x="2636326" y="1465213"/>
            <a:ext cx="2462700" cy="17301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9"/>
          <p:cNvSpPr/>
          <p:nvPr/>
        </p:nvSpPr>
        <p:spPr>
          <a:xfrm>
            <a:off x="4668051" y="2366075"/>
            <a:ext cx="2672700" cy="22128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9"/>
          <p:cNvSpPr/>
          <p:nvPr/>
        </p:nvSpPr>
        <p:spPr>
          <a:xfrm rot="10800000" flipH="1">
            <a:off x="7122775" y="3469200"/>
            <a:ext cx="2359200" cy="18822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9"/>
          <p:cNvSpPr/>
          <p:nvPr/>
        </p:nvSpPr>
        <p:spPr>
          <a:xfrm>
            <a:off x="8975951" y="4731425"/>
            <a:ext cx="2943600" cy="16095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" name="Google Shape;47;p3"/>
          <p:cNvPicPr preferRelativeResize="0"/>
          <p:nvPr/>
        </p:nvPicPr>
        <p:blipFill rotWithShape="1">
          <a:blip r:embed="rId8"/>
          <a:srcRect l="24311" t="11556" r="23225" b="13160"/>
          <a:stretch>
            <a:fillRect/>
          </a:stretch>
        </p:blipFill>
        <p:spPr>
          <a:xfrm>
            <a:off x="5172952" y="4867940"/>
            <a:ext cx="1596576" cy="2314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10" descr="preencoded.pn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0" y="0"/>
            <a:ext cx="12192000" cy="696595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0"/>
          <p:cNvSpPr/>
          <p:nvPr/>
        </p:nvSpPr>
        <p:spPr>
          <a:xfrm>
            <a:off x="6182149" y="1342390"/>
            <a:ext cx="5507355" cy="2086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 panose="020F0502020204030204"/>
              <a:buNone/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СТАНЬ ВОСТОКОВЕДОМ</a:t>
            </a:r>
            <a:r>
              <a:rPr lang="ru-RU" sz="2800" b="1" dirty="0"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!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 panose="020F0502020204030204"/>
              <a:buNone/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ЭТО ТВОЙ ФЛАГМАНСКИЙ ПУТЬ К УСПЕХУ</a:t>
            </a:r>
            <a:endParaRPr lang="ru-RU" sz="2800" dirty="0">
              <a:solidFill>
                <a:schemeClr val="dk1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53" name="Google Shape;153;p10"/>
          <p:cNvSpPr/>
          <p:nvPr/>
        </p:nvSpPr>
        <p:spPr>
          <a:xfrm>
            <a:off x="6104891" y="3048002"/>
            <a:ext cx="4770755" cy="414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ru-RU" sz="2600" dirty="0">
                <a:solidFill>
                  <a:schemeClr val="dk1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QR-код на приемную комиссию </a:t>
            </a:r>
          </a:p>
          <a:p>
            <a:pPr lvl="0"/>
            <a:endParaRPr sz="1800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54" name="Google Shape;154;p10"/>
          <p:cNvSpPr/>
          <p:nvPr/>
        </p:nvSpPr>
        <p:spPr>
          <a:xfrm>
            <a:off x="4696692" y="5606935"/>
            <a:ext cx="5818909" cy="432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</a:pPr>
            <a:endParaRPr sz="14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56" name="Google Shape;156;p10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10168125" y="2"/>
            <a:ext cx="2023875" cy="1667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C:\Users\nelli\OneDrive\Рабочий стол\калмгу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26667" y="206477"/>
            <a:ext cx="4394200" cy="1135626"/>
          </a:xfrm>
          <a:prstGeom prst="rect">
            <a:avLst/>
          </a:prstGeom>
          <a:noFill/>
        </p:spPr>
      </p:pic>
      <p:pic>
        <p:nvPicPr>
          <p:cNvPr id="2" name="Изображение 1" descr="qr-code (1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1533" y="3525308"/>
            <a:ext cx="2108200" cy="196955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494867" y="5638803"/>
            <a:ext cx="638386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Наши контакты:</a:t>
            </a:r>
            <a:endParaRPr lang="ru-RU" dirty="0"/>
          </a:p>
          <a:p>
            <a:r>
              <a:rPr lang="ru-RU" dirty="0"/>
              <a:t>Адрес: 358000, Республика Калмыкия, г. Элиста, ул. Пушкина 7,</a:t>
            </a:r>
          </a:p>
          <a:p>
            <a:r>
              <a:rPr lang="ru-RU" dirty="0" err="1"/>
              <a:t>КалмГУ</a:t>
            </a:r>
            <a:r>
              <a:rPr lang="ru-RU" dirty="0"/>
              <a:t>, корпус 6 (Институт калмыцкой филологии и востоковедения), </a:t>
            </a:r>
          </a:p>
          <a:p>
            <a:r>
              <a:rPr lang="ru-RU" dirty="0" err="1"/>
              <a:t>каб</a:t>
            </a:r>
            <a:r>
              <a:rPr lang="ru-RU" dirty="0"/>
              <a:t>. 103, </a:t>
            </a:r>
            <a:r>
              <a:rPr lang="en-US" dirty="0"/>
              <a:t>email</a:t>
            </a:r>
            <a:r>
              <a:rPr lang="ru-RU" dirty="0"/>
              <a:t>: </a:t>
            </a:r>
            <a:r>
              <a:rPr lang="ru-RU" dirty="0">
                <a:hlinkClick r:id="rId7"/>
              </a:rPr>
              <a:t>mingiyan75@mail.ru</a:t>
            </a:r>
            <a:r>
              <a:rPr lang="ru-RU" dirty="0"/>
              <a:t>, тел. 89093981680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B56696-A076-471F-9485-1199D0C9E6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9370" y="833908"/>
            <a:ext cx="5657740" cy="42433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</TotalTime>
  <Words>702</Words>
  <Application>Microsoft Office PowerPoint</Application>
  <PresentationFormat>Широкоэкранный</PresentationFormat>
  <Paragraphs>146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Arial Narrow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PptxGenJS</dc:creator>
  <cp:lastModifiedBy>Людмила Лиджиева</cp:lastModifiedBy>
  <cp:revision>36</cp:revision>
  <dcterms:created xsi:type="dcterms:W3CDTF">2026-03-23T19:18:00Z</dcterms:created>
  <dcterms:modified xsi:type="dcterms:W3CDTF">2026-04-06T13:26:38Z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9B8B78C342714F6292B76633243EF5AE_12</vt:lpwstr>
  </property>
  <property fmtid="{D5CDD505-2E9C-101B-9397-08002B2CF9AE}" pid="3" name="KSOProductBuildVer">
    <vt:lpwstr>1049-12.2.0.23196</vt:lpwstr>
  </property>
</Properties>
</file>