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B0BA5"/>
    <a:srgbClr val="0D0DBF"/>
    <a:srgbClr val="030377"/>
    <a:srgbClr val="0505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314" y="-5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9336" y="1028701"/>
            <a:ext cx="594353" cy="5943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900" b="1" i="0">
                <a:solidFill>
                  <a:srgbClr val="EC9C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735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900" b="1" i="0">
                <a:solidFill>
                  <a:srgbClr val="EC9C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900" b="1" i="0">
                <a:solidFill>
                  <a:srgbClr val="EC9C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27491" y="1496450"/>
            <a:ext cx="1786610" cy="178660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27491" y="4256001"/>
            <a:ext cx="1786610" cy="178080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27491" y="7003947"/>
            <a:ext cx="1786610" cy="17866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3933" cy="102869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89336" y="1028700"/>
            <a:ext cx="594353" cy="5943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73813" y="2505773"/>
            <a:ext cx="8930640" cy="1381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900" b="1" i="0">
                <a:solidFill>
                  <a:srgbClr val="EC9C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63369" y="3820388"/>
            <a:ext cx="15417165" cy="3192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5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91968" y="1"/>
              <a:ext cx="6996031" cy="57781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54055" y="1"/>
              <a:ext cx="5733944" cy="510255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80832" y="7534183"/>
              <a:ext cx="14726285" cy="0"/>
            </a:xfrm>
            <a:custGeom>
              <a:avLst/>
              <a:gdLst/>
              <a:ahLst/>
              <a:cxnLst/>
              <a:rect l="l" t="t" r="r" b="b"/>
              <a:pathLst>
                <a:path w="14726285">
                  <a:moveTo>
                    <a:pt x="0" y="0"/>
                  </a:moveTo>
                  <a:lnTo>
                    <a:pt x="14725704" y="0"/>
                  </a:lnTo>
                </a:path>
              </a:pathLst>
            </a:custGeom>
            <a:ln w="9524">
              <a:solidFill>
                <a:srgbClr val="383B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80832" y="9253536"/>
              <a:ext cx="14726285" cy="0"/>
            </a:xfrm>
            <a:custGeom>
              <a:avLst/>
              <a:gdLst/>
              <a:ahLst/>
              <a:cxnLst/>
              <a:rect l="l" t="t" r="r" b="b"/>
              <a:pathLst>
                <a:path w="14726285">
                  <a:moveTo>
                    <a:pt x="0" y="0"/>
                  </a:moveTo>
                  <a:lnTo>
                    <a:pt x="14725704" y="0"/>
                  </a:lnTo>
                </a:path>
              </a:pathLst>
            </a:custGeom>
            <a:ln w="9524">
              <a:solidFill>
                <a:srgbClr val="383B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9336" y="1028700"/>
              <a:ext cx="594353" cy="59435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434" dirty="0">
                <a:solidFill>
                  <a:schemeClr val="bg1"/>
                </a:solidFill>
              </a:rPr>
              <a:t>Центр</a:t>
            </a:r>
            <a:r>
              <a:rPr spc="270" dirty="0">
                <a:solidFill>
                  <a:schemeClr val="bg1"/>
                </a:solidFill>
              </a:rPr>
              <a:t> </a:t>
            </a:r>
            <a:r>
              <a:rPr spc="700" dirty="0">
                <a:solidFill>
                  <a:schemeClr val="bg1"/>
                </a:solidFill>
              </a:rPr>
              <a:t>карьеры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1863369" y="3820388"/>
            <a:ext cx="15417165" cy="3242554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marR="5080">
              <a:lnSpc>
                <a:spcPts val="8050"/>
              </a:lnSpc>
              <a:spcBef>
                <a:spcPts val="985"/>
              </a:spcBef>
            </a:pPr>
            <a:r>
              <a:rPr spc="310" dirty="0"/>
              <a:t>Калмыцкого </a:t>
            </a:r>
            <a:r>
              <a:rPr spc="880" dirty="0"/>
              <a:t>государственного </a:t>
            </a:r>
            <a:r>
              <a:rPr spc="-1825" dirty="0"/>
              <a:t> </a:t>
            </a:r>
            <a:r>
              <a:rPr spc="810" dirty="0"/>
              <a:t>университета </a:t>
            </a:r>
            <a:r>
              <a:rPr spc="605" dirty="0" err="1"/>
              <a:t>имени</a:t>
            </a:r>
            <a:r>
              <a:rPr spc="605" dirty="0"/>
              <a:t> </a:t>
            </a:r>
            <a:r>
              <a:rPr spc="610" dirty="0"/>
              <a:t> </a:t>
            </a:r>
            <a:r>
              <a:rPr spc="495" dirty="0" smtClean="0"/>
              <a:t>Б</a:t>
            </a:r>
            <a:r>
              <a:rPr lang="ru-RU" spc="495" dirty="0" err="1" smtClean="0"/>
              <a:t>асана</a:t>
            </a:r>
            <a:r>
              <a:rPr lang="ru-RU" spc="495" dirty="0" smtClean="0"/>
              <a:t> </a:t>
            </a:r>
            <a:r>
              <a:rPr spc="495" dirty="0" smtClean="0"/>
              <a:t>Б</a:t>
            </a:r>
            <a:r>
              <a:rPr lang="ru-RU" spc="495" dirty="0" err="1" smtClean="0"/>
              <a:t>адьминовича</a:t>
            </a:r>
            <a:r>
              <a:rPr lang="ru-RU" spc="495" dirty="0" smtClean="0"/>
              <a:t> </a:t>
            </a:r>
            <a:r>
              <a:rPr spc="495" dirty="0" err="1" smtClean="0"/>
              <a:t>Городовикова</a:t>
            </a:r>
            <a:endParaRPr spc="495" dirty="0"/>
          </a:p>
        </p:txBody>
      </p:sp>
      <p:sp>
        <p:nvSpPr>
          <p:cNvPr id="11" name="object 11"/>
          <p:cNvSpPr txBox="1"/>
          <p:nvPr/>
        </p:nvSpPr>
        <p:spPr>
          <a:xfrm>
            <a:off x="1876069" y="7538946"/>
            <a:ext cx="7362825" cy="948978"/>
          </a:xfrm>
          <a:prstGeom prst="rect">
            <a:avLst/>
          </a:prstGeom>
          <a:solidFill>
            <a:srgbClr val="383BE3"/>
          </a:solidFill>
        </p:spPr>
        <p:txBody>
          <a:bodyPr vert="horz" wrap="square" lIns="0" tIns="452120" rIns="0" bIns="0" rtlCol="0">
            <a:spAutoFit/>
          </a:bodyPr>
          <a:lstStyle/>
          <a:p>
            <a:pPr marL="514984">
              <a:lnSpc>
                <a:spcPct val="100000"/>
              </a:lnSpc>
              <a:spcBef>
                <a:spcPts val="3560"/>
              </a:spcBef>
            </a:pPr>
            <a:r>
              <a:rPr lang="en-US" sz="3200" spc="13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rabota.kalmgu@bk.ru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72600" y="7658100"/>
            <a:ext cx="3581400" cy="724237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L="12700" marR="5080">
              <a:lnSpc>
                <a:spcPct val="67100"/>
              </a:lnSpc>
              <a:spcBef>
                <a:spcPts val="1165"/>
              </a:spcBef>
            </a:pPr>
            <a:r>
              <a:rPr lang="ru-RU" sz="2000" spc="-16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r>
              <a:rPr lang="en-US" sz="2000" spc="-16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6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Элиста     </a:t>
            </a:r>
            <a:r>
              <a:rPr lang="ru-RU" sz="2000" spc="-5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ул.Пушкина,11</a:t>
            </a:r>
          </a:p>
          <a:p>
            <a:pPr marL="12700" marR="5080">
              <a:lnSpc>
                <a:spcPct val="67100"/>
              </a:lnSpc>
              <a:spcBef>
                <a:spcPts val="1165"/>
              </a:spcBef>
            </a:pPr>
            <a:r>
              <a:rPr lang="ru-RU" sz="2000" spc="-5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 корпус, </a:t>
            </a:r>
            <a:r>
              <a:rPr lang="ru-RU" sz="2000" spc="-55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каб</a:t>
            </a:r>
            <a:r>
              <a:rPr lang="ru-RU" sz="2000" spc="-5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 №106</a:t>
            </a:r>
            <a:endParaRPr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70990" y="1092380"/>
            <a:ext cx="39306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Центр</a:t>
            </a:r>
            <a:r>
              <a:rPr sz="2600" b="1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карьеры</a:t>
            </a:r>
            <a:r>
              <a:rPr sz="2600" b="1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6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КалмГУ</a:t>
            </a:r>
            <a:endParaRPr sz="2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84847" y="1633554"/>
            <a:ext cx="9903460" cy="8653780"/>
            <a:chOff x="8384847" y="1633554"/>
            <a:chExt cx="9903460" cy="8653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4847" y="3696373"/>
              <a:ext cx="9903152" cy="65906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46370" y="1633554"/>
              <a:ext cx="6512929" cy="65024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070990" y="1092381"/>
            <a:ext cx="39306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120" dirty="0">
                <a:latin typeface="Times New Roman"/>
                <a:cs typeface="Times New Roman"/>
              </a:rPr>
              <a:t>Центр</a:t>
            </a:r>
            <a:r>
              <a:rPr sz="2600" b="1" spc="80" dirty="0">
                <a:latin typeface="Times New Roman"/>
                <a:cs typeface="Times New Roman"/>
              </a:rPr>
              <a:t> </a:t>
            </a:r>
            <a:r>
              <a:rPr sz="2600" b="1" spc="200" dirty="0">
                <a:latin typeface="Times New Roman"/>
                <a:cs typeface="Times New Roman"/>
              </a:rPr>
              <a:t>карьеры</a:t>
            </a:r>
            <a:r>
              <a:rPr sz="2600" b="1" spc="80" dirty="0">
                <a:latin typeface="Times New Roman"/>
                <a:cs typeface="Times New Roman"/>
              </a:rPr>
              <a:t> </a:t>
            </a:r>
            <a:r>
              <a:rPr sz="2600" b="1" spc="-85" dirty="0">
                <a:latin typeface="Times New Roman"/>
                <a:cs typeface="Times New Roman"/>
              </a:rPr>
              <a:t>КалмГУ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16148" y="2504636"/>
            <a:ext cx="83089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0" spc="-434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sz="7200" b="0" spc="-229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7200" b="0" spc="-35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sz="7200" b="0" spc="56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sz="7200" b="0" spc="46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sz="7200" b="0" spc="204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sz="7200" b="0" spc="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sz="7200" b="0" spc="56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sz="7200" b="0" spc="-229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7200" b="0" spc="49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sz="7200" b="0" spc="43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sz="7200" b="0" spc="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sz="7200" b="0" spc="36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sz="7200" b="0" spc="56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sz="7200" b="0" spc="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sz="7200" b="0" spc="-2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endParaRPr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600" y="4152900"/>
            <a:ext cx="10134600" cy="3982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900"/>
              </a:lnSpc>
              <a:spcBef>
                <a:spcPts val="95"/>
              </a:spcBef>
              <a:tabLst>
                <a:tab pos="3823970" algn="l"/>
              </a:tabLst>
            </a:pPr>
            <a:r>
              <a:rPr sz="3150" spc="130" dirty="0">
                <a:latin typeface="Times New Roman" pitchFamily="18" charset="0"/>
                <a:cs typeface="Times New Roman" pitchFamily="18" charset="0"/>
              </a:rPr>
              <a:t>Центр </a:t>
            </a:r>
            <a:r>
              <a:rPr sz="3150" spc="190" dirty="0">
                <a:latin typeface="Times New Roman" pitchFamily="18" charset="0"/>
                <a:cs typeface="Times New Roman" pitchFamily="18" charset="0"/>
              </a:rPr>
              <a:t>карьеры </a:t>
            </a:r>
            <a:r>
              <a:rPr sz="3150" spc="120" dirty="0">
                <a:latin typeface="Times New Roman" pitchFamily="18" charset="0"/>
                <a:cs typeface="Times New Roman" pitchFamily="18" charset="0"/>
              </a:rPr>
              <a:t>Калмыцкого </a:t>
            </a:r>
            <a:r>
              <a:rPr sz="3150" spc="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245" dirty="0">
                <a:latin typeface="Times New Roman" pitchFamily="18" charset="0"/>
                <a:cs typeface="Times New Roman" pitchFamily="18" charset="0"/>
              </a:rPr>
              <a:t>государственного</a:t>
            </a:r>
            <a:r>
              <a:rPr sz="315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235" dirty="0">
                <a:latin typeface="Times New Roman" pitchFamily="18" charset="0"/>
                <a:cs typeface="Times New Roman" pitchFamily="18" charset="0"/>
              </a:rPr>
              <a:t>университета</a:t>
            </a:r>
            <a:r>
              <a:rPr sz="315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140" dirty="0" err="1">
                <a:latin typeface="Times New Roman" pitchFamily="18" charset="0"/>
                <a:cs typeface="Times New Roman" pitchFamily="18" charset="0"/>
              </a:rPr>
              <a:t>имени</a:t>
            </a:r>
            <a:r>
              <a:rPr sz="3150" spc="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-9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50" spc="125" dirty="0" err="1" smtClean="0">
                <a:latin typeface="Times New Roman" pitchFamily="18" charset="0"/>
                <a:cs typeface="Times New Roman" pitchFamily="18" charset="0"/>
              </a:rPr>
              <a:t>Басана</a:t>
            </a:r>
            <a:r>
              <a:rPr lang="ru-RU" sz="3150" spc="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50" spc="125" dirty="0" err="1" smtClean="0">
                <a:latin typeface="Times New Roman" pitchFamily="18" charset="0"/>
                <a:cs typeface="Times New Roman" pitchFamily="18" charset="0"/>
              </a:rPr>
              <a:t>Бадьминовича</a:t>
            </a:r>
            <a:r>
              <a:rPr lang="ru-RU" sz="3150" spc="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125" dirty="0" err="1" smtClean="0">
                <a:latin typeface="Times New Roman" pitchFamily="18" charset="0"/>
                <a:cs typeface="Times New Roman" pitchFamily="18" charset="0"/>
              </a:rPr>
              <a:t>Городовикова</a:t>
            </a:r>
            <a:r>
              <a:rPr lang="ru-RU" sz="3150" spc="12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375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sz="3150" spc="204" dirty="0">
                <a:latin typeface="Times New Roman" pitchFamily="18" charset="0"/>
                <a:cs typeface="Times New Roman" pitchFamily="18" charset="0"/>
              </a:rPr>
              <a:t>подразделение </a:t>
            </a:r>
            <a:r>
              <a:rPr sz="3150" spc="2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180" dirty="0">
                <a:latin typeface="Times New Roman" pitchFamily="18" charset="0"/>
                <a:cs typeface="Times New Roman" pitchFamily="18" charset="0"/>
              </a:rPr>
              <a:t>университета,</a:t>
            </a:r>
            <a:r>
              <a:rPr sz="315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245" dirty="0">
                <a:latin typeface="Times New Roman" pitchFamily="18" charset="0"/>
                <a:cs typeface="Times New Roman" pitchFamily="18" charset="0"/>
              </a:rPr>
              <a:t>созданное</a:t>
            </a:r>
            <a:r>
              <a:rPr sz="315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80" dirty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sz="315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229" dirty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sz="3150" spc="-9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229" dirty="0">
                <a:latin typeface="Times New Roman" pitchFamily="18" charset="0"/>
                <a:cs typeface="Times New Roman" pitchFamily="18" charset="0"/>
              </a:rPr>
              <a:t>карьерного</a:t>
            </a:r>
            <a:r>
              <a:rPr sz="315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180" dirty="0" err="1">
                <a:latin typeface="Times New Roman" pitchFamily="18" charset="0"/>
                <a:cs typeface="Times New Roman" pitchFamily="18" charset="0"/>
              </a:rPr>
              <a:t>потенциала</a:t>
            </a:r>
            <a:r>
              <a:rPr sz="315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50" spc="170" dirty="0">
                <a:latin typeface="Times New Roman" pitchFamily="18" charset="0"/>
                <a:cs typeface="Times New Roman" pitchFamily="18" charset="0"/>
              </a:rPr>
              <a:t>студентов</a:t>
            </a:r>
            <a:r>
              <a:rPr sz="315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50" spc="-1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165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sz="3150" spc="-9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240" dirty="0">
                <a:latin typeface="Times New Roman" pitchFamily="18" charset="0"/>
                <a:cs typeface="Times New Roman" pitchFamily="18" charset="0"/>
              </a:rPr>
              <a:t>качественного </a:t>
            </a:r>
            <a:r>
              <a:rPr sz="3150" spc="204" dirty="0">
                <a:latin typeface="Times New Roman" pitchFamily="18" charset="0"/>
                <a:cs typeface="Times New Roman" pitchFamily="18" charset="0"/>
              </a:rPr>
              <a:t>взаимодействия </a:t>
            </a:r>
            <a:r>
              <a:rPr sz="3150" spc="34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sz="3150" spc="3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204" dirty="0" err="1" smtClean="0">
                <a:latin typeface="Times New Roman" pitchFamily="18" charset="0"/>
                <a:cs typeface="Times New Roman" pitchFamily="18" charset="0"/>
              </a:rPr>
              <a:t>выпускниками</a:t>
            </a:r>
            <a:r>
              <a:rPr lang="ru-RU" sz="3150" spc="20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150" spc="140" dirty="0" err="1" smtClean="0">
                <a:latin typeface="Times New Roman" pitchFamily="18" charset="0"/>
                <a:cs typeface="Times New Roman" pitchFamily="18" charset="0"/>
              </a:rPr>
              <a:t>Университета</a:t>
            </a:r>
            <a:r>
              <a:rPr lang="ru-RU" sz="3150" spc="140" dirty="0" smtClean="0">
                <a:latin typeface="Times New Roman" pitchFamily="18" charset="0"/>
                <a:cs typeface="Times New Roman" pitchFamily="18" charset="0"/>
              </a:rPr>
              <a:t> и кадровыми партнёрами</a:t>
            </a:r>
            <a:endParaRPr sz="31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91385" y="1123845"/>
            <a:ext cx="0" cy="8134984"/>
          </a:xfrm>
          <a:custGeom>
            <a:avLst/>
            <a:gdLst/>
            <a:ahLst/>
            <a:cxnLst/>
            <a:rect l="l" t="t" r="r" b="b"/>
            <a:pathLst>
              <a:path h="8134984">
                <a:moveTo>
                  <a:pt x="0" y="8134420"/>
                </a:moveTo>
                <a:lnTo>
                  <a:pt x="0" y="0"/>
                </a:lnTo>
              </a:path>
            </a:pathLst>
          </a:custGeom>
          <a:ln w="285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85998"/>
            <a:ext cx="5355506" cy="630100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70990" y="1092381"/>
            <a:ext cx="39306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120" dirty="0">
                <a:latin typeface="Times New Roman"/>
                <a:cs typeface="Times New Roman"/>
              </a:rPr>
              <a:t>Центр</a:t>
            </a:r>
            <a:r>
              <a:rPr sz="2600" b="1" spc="80" dirty="0">
                <a:latin typeface="Times New Roman"/>
                <a:cs typeface="Times New Roman"/>
              </a:rPr>
              <a:t> </a:t>
            </a:r>
            <a:r>
              <a:rPr sz="2600" b="1" spc="200" dirty="0">
                <a:latin typeface="Times New Roman"/>
                <a:cs typeface="Times New Roman"/>
              </a:rPr>
              <a:t>карьеры</a:t>
            </a:r>
            <a:r>
              <a:rPr sz="2600" b="1" spc="80" dirty="0">
                <a:latin typeface="Times New Roman"/>
                <a:cs typeface="Times New Roman"/>
              </a:rPr>
              <a:t> </a:t>
            </a:r>
            <a:r>
              <a:rPr sz="2600" b="1" spc="-85" dirty="0">
                <a:latin typeface="Times New Roman"/>
                <a:cs typeface="Times New Roman"/>
              </a:rPr>
              <a:t>КалмГУ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1000" y="4991100"/>
            <a:ext cx="7464509" cy="24784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 marR="5080" indent="-12065">
              <a:lnSpc>
                <a:spcPct val="116300"/>
              </a:lnSpc>
              <a:spcBef>
                <a:spcPts val="100"/>
              </a:spcBef>
            </a:pPr>
            <a:r>
              <a:rPr sz="7200" spc="190" dirty="0">
                <a:latin typeface="Times New Roman" pitchFamily="18" charset="0"/>
                <a:cs typeface="Times New Roman" pitchFamily="18" charset="0"/>
              </a:rPr>
              <a:t>Чем</a:t>
            </a:r>
            <a:r>
              <a:rPr sz="7200" spc="-2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7200" spc="445" dirty="0">
                <a:latin typeface="Times New Roman" pitchFamily="18" charset="0"/>
                <a:cs typeface="Times New Roman" pitchFamily="18" charset="0"/>
              </a:rPr>
              <a:t>занимается </a:t>
            </a:r>
            <a:r>
              <a:rPr sz="7200" spc="-21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7200" spc="295" dirty="0">
                <a:latin typeface="Times New Roman" pitchFamily="18" charset="0"/>
                <a:cs typeface="Times New Roman" pitchFamily="18" charset="0"/>
              </a:rPr>
              <a:t>Центр</a:t>
            </a:r>
            <a:r>
              <a:rPr sz="7200" spc="-2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7200" spc="430" dirty="0">
                <a:latin typeface="Times New Roman" pitchFamily="18" charset="0"/>
                <a:cs typeface="Times New Roman" pitchFamily="18" charset="0"/>
              </a:rPr>
              <a:t>карьеры</a:t>
            </a:r>
            <a:endParaRPr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38890" y="1399524"/>
            <a:ext cx="9701530" cy="1939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l">
              <a:lnSpc>
                <a:spcPct val="116300"/>
              </a:lnSpc>
              <a:spcBef>
                <a:spcPts val="90"/>
              </a:spcBef>
            </a:pPr>
            <a:r>
              <a:rPr sz="3600" b="0" spc="18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Поддержка</a:t>
            </a:r>
            <a:r>
              <a:rPr sz="3600" b="0" spc="-12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0" spc="21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sz="3600" b="0" spc="-114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0" spc="29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sz="3600" b="0" spc="-114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0" spc="26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взаимовыгодного </a:t>
            </a:r>
            <a:r>
              <a:rPr sz="3600" b="0" spc="-107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0" spc="28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сотрудничества </a:t>
            </a:r>
            <a:r>
              <a:rPr sz="3600" b="0" spc="229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Университета </a:t>
            </a:r>
            <a:r>
              <a:rPr sz="3600" b="0" spc="37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 </a:t>
            </a:r>
            <a:r>
              <a:rPr sz="3600" b="0" spc="38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0" spc="145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студентами;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82000" y="3924300"/>
            <a:ext cx="9448800" cy="12443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69850">
              <a:lnSpc>
                <a:spcPct val="116300"/>
              </a:lnSpc>
              <a:spcBef>
                <a:spcPts val="90"/>
              </a:spcBef>
            </a:pPr>
            <a:r>
              <a:rPr sz="3600" spc="150" dirty="0">
                <a:latin typeface="Times New Roman" pitchFamily="18" charset="0"/>
                <a:cs typeface="Times New Roman" pitchFamily="18" charset="0"/>
              </a:rPr>
              <a:t>Решение</a:t>
            </a:r>
            <a:r>
              <a:rPr sz="36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260" dirty="0">
                <a:latin typeface="Times New Roman" pitchFamily="18" charset="0"/>
                <a:cs typeface="Times New Roman" pitchFamily="18" charset="0"/>
              </a:rPr>
              <a:t>вопросов,</a:t>
            </a:r>
            <a:r>
              <a:rPr sz="36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270" dirty="0">
                <a:latin typeface="Times New Roman" pitchFamily="18" charset="0"/>
                <a:cs typeface="Times New Roman" pitchFamily="18" charset="0"/>
              </a:rPr>
              <a:t>связанных</a:t>
            </a:r>
            <a:r>
              <a:rPr sz="36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405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sz="3600" spc="-10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254" dirty="0">
                <a:latin typeface="Times New Roman" pitchFamily="18" charset="0"/>
                <a:cs typeface="Times New Roman" pitchFamily="18" charset="0"/>
              </a:rPr>
              <a:t>построением</a:t>
            </a:r>
            <a:r>
              <a:rPr sz="3600" spc="-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285" dirty="0" err="1">
                <a:latin typeface="Times New Roman" pitchFamily="18" charset="0"/>
                <a:cs typeface="Times New Roman" pitchFamily="18" charset="0"/>
              </a:rPr>
              <a:t>карьерного</a:t>
            </a:r>
            <a:r>
              <a:rPr sz="3600" spc="-1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spc="150" dirty="0">
                <a:latin typeface="Times New Roman" pitchFamily="18" charset="0"/>
                <a:cs typeface="Times New Roman" pitchFamily="18" charset="0"/>
              </a:rPr>
              <a:t>трека</a:t>
            </a:r>
            <a:r>
              <a:rPr sz="3600" spc="150" dirty="0">
                <a:latin typeface="Times New Roman" pitchFamily="18" charset="0"/>
                <a:cs typeface="Times New Roman" pitchFamily="18" charset="0"/>
              </a:rPr>
              <a:t>;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2000" y="5829300"/>
            <a:ext cx="9601200" cy="258198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0"/>
              </a:spcBef>
            </a:pPr>
            <a:r>
              <a:rPr sz="3600" spc="190" dirty="0">
                <a:latin typeface="Times New Roman" pitchFamily="18" charset="0"/>
                <a:cs typeface="Times New Roman" pitchFamily="18" charset="0"/>
              </a:rPr>
              <a:t>Формирование</a:t>
            </a:r>
            <a:r>
              <a:rPr sz="36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195" dirty="0"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sz="36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270" dirty="0">
                <a:latin typeface="Times New Roman" pitchFamily="18" charset="0"/>
                <a:cs typeface="Times New Roman" pitchFamily="18" charset="0"/>
              </a:rPr>
              <a:t>партнёрства</a:t>
            </a:r>
            <a:r>
              <a:rPr sz="3600" spc="-11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405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sz="3600" spc="-10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160" dirty="0" err="1">
                <a:latin typeface="Times New Roman" pitchFamily="18" charset="0"/>
                <a:cs typeface="Times New Roman" pitchFamily="18" charset="0"/>
              </a:rPr>
              <a:t>ведущими</a:t>
            </a:r>
            <a:r>
              <a:rPr sz="3600" spc="1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200" dirty="0" err="1">
                <a:latin typeface="Times New Roman" pitchFamily="18" charset="0"/>
                <a:cs typeface="Times New Roman" pitchFamily="18" charset="0"/>
              </a:rPr>
              <a:t>предприятиями</a:t>
            </a:r>
            <a:r>
              <a:rPr lang="ru-RU" sz="3600" spc="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spc="200" dirty="0" smtClean="0">
                <a:latin typeface="Times New Roman" pitchFamily="18" charset="0"/>
                <a:cs typeface="Times New Roman" pitchFamily="18" charset="0"/>
              </a:rPr>
              <a:t>учреждениями </a:t>
            </a:r>
            <a:r>
              <a:rPr sz="3600" spc="-1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spc="-10" dirty="0" err="1">
                <a:latin typeface="Times New Roman" pitchFamily="18" charset="0"/>
                <a:cs typeface="Times New Roman" pitchFamily="18" charset="0"/>
              </a:rPr>
              <a:t>еспублики</a:t>
            </a:r>
            <a:r>
              <a:rPr lang="ru-RU" sz="3600" spc="-10" dirty="0">
                <a:latin typeface="Times New Roman" pitchFamily="18" charset="0"/>
                <a:cs typeface="Times New Roman" pitchFamily="18" charset="0"/>
              </a:rPr>
              <a:t> Калмыкия</a:t>
            </a:r>
            <a:r>
              <a:rPr sz="3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21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sz="3600" spc="2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310" dirty="0" err="1">
                <a:latin typeface="Times New Roman" pitchFamily="18" charset="0"/>
                <a:cs typeface="Times New Roman" pitchFamily="18" charset="0"/>
              </a:rPr>
              <a:t>субъектов</a:t>
            </a:r>
            <a:r>
              <a:rPr sz="3600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-285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spc="-285" dirty="0" err="1" smtClean="0">
                <a:latin typeface="Times New Roman" pitchFamily="18" charset="0"/>
                <a:cs typeface="Times New Roman" pitchFamily="18" charset="0"/>
              </a:rPr>
              <a:t>оссийской</a:t>
            </a:r>
            <a:r>
              <a:rPr lang="ru-RU" sz="3600" spc="-285" dirty="0" smtClean="0">
                <a:latin typeface="Times New Roman" pitchFamily="18" charset="0"/>
                <a:cs typeface="Times New Roman" pitchFamily="18" charset="0"/>
              </a:rPr>
              <a:t> Федерации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6044853"/>
            <a:ext cx="5105400" cy="552715"/>
          </a:xfrm>
          <a:prstGeom prst="rect">
            <a:avLst/>
          </a:prstGeom>
          <a:solidFill>
            <a:srgbClr val="383BE3"/>
          </a:solidFill>
        </p:spPr>
        <p:txBody>
          <a:bodyPr vert="horz" wrap="square" lIns="0" tIns="44450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350"/>
              </a:spcBef>
            </a:pPr>
            <a:r>
              <a:rPr sz="3300" b="1" spc="-28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300" b="1" spc="-28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АД</a:t>
            </a:r>
            <a:r>
              <a:rPr sz="3300" b="1" spc="-39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РОВЫХ</a:t>
            </a:r>
            <a:r>
              <a:rPr sz="3300" b="1" spc="-12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spc="-12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3300" b="1" spc="-34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ПАРТНЕРОВ</a:t>
            </a:r>
            <a:endParaRPr sz="3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0" y="4762500"/>
            <a:ext cx="1219200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500" b="1" dirty="0" smtClean="0">
                <a:latin typeface="Times New Roman" pitchFamily="18" charset="0"/>
                <a:cs typeface="Times New Roman" pitchFamily="18" charset="0"/>
              </a:rPr>
              <a:t>357</a:t>
            </a:r>
            <a:endParaRPr sz="55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5" name="object 5"/>
            <p:cNvSpPr/>
            <p:nvPr/>
          </p:nvSpPr>
          <p:spPr>
            <a:xfrm>
              <a:off x="0" y="4149483"/>
              <a:ext cx="18288000" cy="6137910"/>
            </a:xfrm>
            <a:custGeom>
              <a:avLst/>
              <a:gdLst/>
              <a:ahLst/>
              <a:cxnLst/>
              <a:rect l="l" t="t" r="r" b="b"/>
              <a:pathLst>
                <a:path w="18288000" h="6137909">
                  <a:moveTo>
                    <a:pt x="18287988" y="0"/>
                  </a:moveTo>
                  <a:lnTo>
                    <a:pt x="0" y="0"/>
                  </a:lnTo>
                  <a:lnTo>
                    <a:pt x="0" y="850"/>
                  </a:lnTo>
                  <a:lnTo>
                    <a:pt x="12185599" y="850"/>
                  </a:lnTo>
                  <a:lnTo>
                    <a:pt x="12185599" y="3374034"/>
                  </a:lnTo>
                  <a:lnTo>
                    <a:pt x="6102299" y="3374034"/>
                  </a:lnTo>
                  <a:lnTo>
                    <a:pt x="6102299" y="9575"/>
                  </a:lnTo>
                  <a:lnTo>
                    <a:pt x="6092774" y="9575"/>
                  </a:lnTo>
                  <a:lnTo>
                    <a:pt x="6092774" y="3374034"/>
                  </a:lnTo>
                  <a:lnTo>
                    <a:pt x="0" y="3374034"/>
                  </a:lnTo>
                  <a:lnTo>
                    <a:pt x="0" y="3383559"/>
                  </a:lnTo>
                  <a:lnTo>
                    <a:pt x="6092774" y="3383559"/>
                  </a:lnTo>
                  <a:lnTo>
                    <a:pt x="6092774" y="6137516"/>
                  </a:lnTo>
                  <a:lnTo>
                    <a:pt x="6102299" y="6137516"/>
                  </a:lnTo>
                  <a:lnTo>
                    <a:pt x="6102299" y="3383559"/>
                  </a:lnTo>
                  <a:lnTo>
                    <a:pt x="12185599" y="3383559"/>
                  </a:lnTo>
                  <a:lnTo>
                    <a:pt x="12185599" y="6137516"/>
                  </a:lnTo>
                  <a:lnTo>
                    <a:pt x="12195124" y="6137516"/>
                  </a:lnTo>
                  <a:lnTo>
                    <a:pt x="12195124" y="3383559"/>
                  </a:lnTo>
                  <a:lnTo>
                    <a:pt x="18287988" y="3383559"/>
                  </a:lnTo>
                  <a:lnTo>
                    <a:pt x="18287988" y="3374034"/>
                  </a:lnTo>
                  <a:lnTo>
                    <a:pt x="12195124" y="3374034"/>
                  </a:lnTo>
                  <a:lnTo>
                    <a:pt x="12195124" y="850"/>
                  </a:lnTo>
                  <a:lnTo>
                    <a:pt x="18287988" y="850"/>
                  </a:lnTo>
                  <a:lnTo>
                    <a:pt x="182879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b="1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41494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9336" y="1028700"/>
              <a:ext cx="594353" cy="5943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52820" y="0"/>
              <a:ext cx="7735178" cy="266442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934200" y="6057900"/>
            <a:ext cx="4495800" cy="536685"/>
          </a:xfrm>
          <a:prstGeom prst="rect">
            <a:avLst/>
          </a:prstGeom>
          <a:solidFill>
            <a:srgbClr val="383BE3"/>
          </a:solidFill>
        </p:spPr>
        <p:txBody>
          <a:bodyPr vert="horz" wrap="square" lIns="0" tIns="66675" rIns="0" bIns="0" rtlCol="0">
            <a:spAutoFit/>
          </a:bodyPr>
          <a:lstStyle/>
          <a:p>
            <a:pPr marL="20955" algn="ctr">
              <a:lnSpc>
                <a:spcPct val="100000"/>
              </a:lnSpc>
              <a:spcBef>
                <a:spcPts val="525"/>
              </a:spcBef>
            </a:pPr>
            <a:r>
              <a:rPr sz="3050" b="1" spc="-3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НОВЫХ</a:t>
            </a:r>
            <a:r>
              <a:rPr lang="ru-RU" sz="3050" b="1" spc="-3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sz="3050" b="1" spc="-1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050" b="1" spc="-254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ВАКАНСИЙ</a:t>
            </a:r>
            <a:endParaRPr sz="30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27091" y="4892561"/>
            <a:ext cx="123380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500" b="1" spc="-185" dirty="0">
                <a:latin typeface="Times New Roman" pitchFamily="18" charset="0"/>
                <a:cs typeface="Times New Roman" pitchFamily="18" charset="0"/>
              </a:rPr>
              <a:t>700</a:t>
            </a:r>
            <a:endParaRPr sz="5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954000" y="5829300"/>
            <a:ext cx="4398004" cy="1388842"/>
          </a:xfrm>
          <a:prstGeom prst="rect">
            <a:avLst/>
          </a:prstGeom>
          <a:solidFill>
            <a:srgbClr val="383BE3"/>
          </a:solidFill>
        </p:spPr>
        <p:txBody>
          <a:bodyPr vert="horz" wrap="square" lIns="0" tIns="0" rIns="0" bIns="0" rtlCol="0">
            <a:spAutoFit/>
          </a:bodyPr>
          <a:lstStyle/>
          <a:p>
            <a:pPr marL="20955" algn="ctr">
              <a:lnSpc>
                <a:spcPct val="150000"/>
              </a:lnSpc>
            </a:pPr>
            <a:r>
              <a:rPr lang="ru-RU" sz="3200" b="1" spc="-31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ТРУДОУСТРОЕННЫХ ВЫПУСКНИКОВ</a:t>
            </a:r>
            <a:endParaRPr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161079" y="4892561"/>
            <a:ext cx="215201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500" b="1" spc="240" dirty="0">
                <a:latin typeface="Times New Roman" pitchFamily="18" charset="0"/>
                <a:cs typeface="Times New Roman" pitchFamily="18" charset="0"/>
              </a:rPr>
              <a:t>31</a:t>
            </a:r>
            <a:r>
              <a:rPr sz="5500" b="1" spc="590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sz="5500" b="1" spc="280" dirty="0">
                <a:latin typeface="Times New Roman" pitchFamily="18" charset="0"/>
                <a:cs typeface="Times New Roman" pitchFamily="18" charset="0"/>
              </a:rPr>
              <a:t>+</a:t>
            </a:r>
            <a:endParaRPr sz="5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221470" y="2027706"/>
            <a:ext cx="5741930" cy="10163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0" spc="4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Наша</a:t>
            </a:r>
            <a:r>
              <a:rPr sz="6500" spc="-27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6500" spc="50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польза</a:t>
            </a:r>
            <a:endParaRPr sz="6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51756" y="8369154"/>
            <a:ext cx="4584700" cy="88357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lang="ru-RU" sz="2600" b="1" spc="95" dirty="0">
                <a:latin typeface="Times New Roman" pitchFamily="18" charset="0"/>
                <a:cs typeface="Times New Roman" pitchFamily="18" charset="0"/>
              </a:rPr>
              <a:t>Вакансии обновляются ежедневно</a:t>
            </a:r>
            <a:endParaRPr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335000" y="8496300"/>
            <a:ext cx="3667125" cy="4161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600" b="1" spc="60" dirty="0">
                <a:latin typeface="Times New Roman" pitchFamily="18" charset="0"/>
                <a:cs typeface="Times New Roman" pitchFamily="18" charset="0"/>
              </a:rPr>
              <a:t>За последние 3 года</a:t>
            </a:r>
            <a:endParaRPr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70990" y="1092381"/>
            <a:ext cx="39306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12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Центр</a:t>
            </a:r>
            <a:r>
              <a:rPr sz="2600" b="1" spc="8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b="1" spc="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карьеры</a:t>
            </a:r>
            <a:r>
              <a:rPr sz="2600" b="1" spc="8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600" b="1" spc="-8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КалмГУ</a:t>
            </a:r>
            <a:endParaRPr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0600" y="8343900"/>
            <a:ext cx="4114800" cy="8962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925" marR="5080" indent="-149860">
              <a:lnSpc>
                <a:spcPct val="115399"/>
              </a:lnSpc>
              <a:spcBef>
                <a:spcPts val="100"/>
              </a:spcBef>
            </a:pPr>
            <a:r>
              <a:rPr lang="ru-RU" sz="2600" b="1" spc="150" dirty="0">
                <a:latin typeface="Times New Roman" pitchFamily="18" charset="0"/>
                <a:cs typeface="Times New Roman" pitchFamily="18" charset="0"/>
              </a:rPr>
              <a:t>Число</a:t>
            </a:r>
            <a:r>
              <a:rPr lang="ru-RU" sz="2600" b="1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spc="145" dirty="0">
                <a:latin typeface="Times New Roman" pitchFamily="18" charset="0"/>
                <a:cs typeface="Times New Roman" pitchFamily="18" charset="0"/>
              </a:rPr>
              <a:t>работодателей растёт каждый </a:t>
            </a:r>
            <a:r>
              <a:rPr lang="ru-RU" sz="2600" b="1" spc="125" dirty="0">
                <a:latin typeface="Times New Roman" pitchFamily="18" charset="0"/>
                <a:cs typeface="Times New Roman" pitchFamily="18" charset="0"/>
              </a:rPr>
              <a:t>день</a:t>
            </a:r>
            <a:endParaRPr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5"/>
          <p:cNvSpPr/>
          <p:nvPr/>
        </p:nvSpPr>
        <p:spPr>
          <a:xfrm>
            <a:off x="6553200" y="342900"/>
            <a:ext cx="8153400" cy="2514600"/>
          </a:xfrm>
          <a:custGeom>
            <a:avLst/>
            <a:gdLst/>
            <a:ahLst/>
            <a:cxnLst/>
            <a:rect l="l" t="t" r="r" b="b"/>
            <a:pathLst>
              <a:path w="2533015" h="1338579">
                <a:moveTo>
                  <a:pt x="1974184" y="1338117"/>
                </a:moveTo>
                <a:lnTo>
                  <a:pt x="558691" y="1338117"/>
                </a:lnTo>
                <a:lnTo>
                  <a:pt x="508214" y="1327921"/>
                </a:lnTo>
                <a:lnTo>
                  <a:pt x="466994" y="1300117"/>
                </a:lnTo>
                <a:lnTo>
                  <a:pt x="439203" y="1258877"/>
                </a:lnTo>
                <a:lnTo>
                  <a:pt x="429012" y="1208375"/>
                </a:lnTo>
                <a:lnTo>
                  <a:pt x="429012" y="1058284"/>
                </a:lnTo>
                <a:lnTo>
                  <a:pt x="426497" y="1032854"/>
                </a:lnTo>
                <a:lnTo>
                  <a:pt x="407224" y="986303"/>
                </a:lnTo>
                <a:lnTo>
                  <a:pt x="371279" y="950340"/>
                </a:lnTo>
                <a:lnTo>
                  <a:pt x="324750" y="931058"/>
                </a:lnTo>
                <a:lnTo>
                  <a:pt x="299333" y="928542"/>
                </a:lnTo>
                <a:lnTo>
                  <a:pt x="129679" y="928542"/>
                </a:lnTo>
                <a:lnTo>
                  <a:pt x="79202" y="918346"/>
                </a:lnTo>
                <a:lnTo>
                  <a:pt x="37982" y="890542"/>
                </a:lnTo>
                <a:lnTo>
                  <a:pt x="10190" y="849302"/>
                </a:lnTo>
                <a:lnTo>
                  <a:pt x="0" y="798800"/>
                </a:lnTo>
                <a:lnTo>
                  <a:pt x="0" y="539316"/>
                </a:lnTo>
                <a:lnTo>
                  <a:pt x="10190" y="488815"/>
                </a:lnTo>
                <a:lnTo>
                  <a:pt x="37982" y="447575"/>
                </a:lnTo>
                <a:lnTo>
                  <a:pt x="79202" y="419770"/>
                </a:lnTo>
                <a:lnTo>
                  <a:pt x="129679" y="409574"/>
                </a:lnTo>
                <a:lnTo>
                  <a:pt x="480369" y="409574"/>
                </a:lnTo>
                <a:lnTo>
                  <a:pt x="505786" y="407058"/>
                </a:lnTo>
                <a:lnTo>
                  <a:pt x="552315" y="387776"/>
                </a:lnTo>
                <a:lnTo>
                  <a:pt x="588260" y="351813"/>
                </a:lnTo>
                <a:lnTo>
                  <a:pt x="607533" y="305262"/>
                </a:lnTo>
                <a:lnTo>
                  <a:pt x="610048" y="279833"/>
                </a:lnTo>
                <a:lnTo>
                  <a:pt x="610048" y="129741"/>
                </a:lnTo>
                <a:lnTo>
                  <a:pt x="620239" y="79240"/>
                </a:lnTo>
                <a:lnTo>
                  <a:pt x="648030" y="38000"/>
                </a:lnTo>
                <a:lnTo>
                  <a:pt x="689250" y="10195"/>
                </a:lnTo>
                <a:lnTo>
                  <a:pt x="739727" y="0"/>
                </a:lnTo>
                <a:lnTo>
                  <a:pt x="1793148" y="0"/>
                </a:lnTo>
                <a:lnTo>
                  <a:pt x="1843625" y="10195"/>
                </a:lnTo>
                <a:lnTo>
                  <a:pt x="1884845" y="38000"/>
                </a:lnTo>
                <a:lnTo>
                  <a:pt x="1912637" y="79240"/>
                </a:lnTo>
                <a:lnTo>
                  <a:pt x="1922827" y="129741"/>
                </a:lnTo>
                <a:lnTo>
                  <a:pt x="1922827" y="279833"/>
                </a:lnTo>
                <a:lnTo>
                  <a:pt x="1933018" y="330334"/>
                </a:lnTo>
                <a:lnTo>
                  <a:pt x="1960809" y="371574"/>
                </a:lnTo>
                <a:lnTo>
                  <a:pt x="2002029" y="399379"/>
                </a:lnTo>
                <a:lnTo>
                  <a:pt x="2052506" y="409574"/>
                </a:lnTo>
                <a:lnTo>
                  <a:pt x="2403196" y="409574"/>
                </a:lnTo>
                <a:lnTo>
                  <a:pt x="2453673" y="419770"/>
                </a:lnTo>
                <a:lnTo>
                  <a:pt x="2494893" y="447575"/>
                </a:lnTo>
                <a:lnTo>
                  <a:pt x="2522685" y="488815"/>
                </a:lnTo>
                <a:lnTo>
                  <a:pt x="2532876" y="539316"/>
                </a:lnTo>
                <a:lnTo>
                  <a:pt x="2532876" y="798800"/>
                </a:lnTo>
                <a:lnTo>
                  <a:pt x="2522685" y="849302"/>
                </a:lnTo>
                <a:lnTo>
                  <a:pt x="2494893" y="890542"/>
                </a:lnTo>
                <a:lnTo>
                  <a:pt x="2453673" y="918346"/>
                </a:lnTo>
                <a:lnTo>
                  <a:pt x="2403196" y="928542"/>
                </a:lnTo>
                <a:lnTo>
                  <a:pt x="2233542" y="928542"/>
                </a:lnTo>
                <a:lnTo>
                  <a:pt x="2183066" y="938738"/>
                </a:lnTo>
                <a:lnTo>
                  <a:pt x="2141846" y="966543"/>
                </a:lnTo>
                <a:lnTo>
                  <a:pt x="2114054" y="1007783"/>
                </a:lnTo>
                <a:lnTo>
                  <a:pt x="2103863" y="1058284"/>
                </a:lnTo>
                <a:lnTo>
                  <a:pt x="2103863" y="1208375"/>
                </a:lnTo>
                <a:lnTo>
                  <a:pt x="2093673" y="1258877"/>
                </a:lnTo>
                <a:lnTo>
                  <a:pt x="2065881" y="1300117"/>
                </a:lnTo>
                <a:lnTo>
                  <a:pt x="2024661" y="1327921"/>
                </a:lnTo>
                <a:lnTo>
                  <a:pt x="1974184" y="1338117"/>
                </a:lnTo>
                <a:close/>
              </a:path>
            </a:pathLst>
          </a:custGeom>
          <a:solidFill>
            <a:srgbClr val="D6DB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C:\Users\a.konushev\Downloads\photo_2024-12-26_12-10-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53800" y="5944994"/>
            <a:ext cx="6519041" cy="43420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object 15"/>
          <p:cNvSpPr/>
          <p:nvPr/>
        </p:nvSpPr>
        <p:spPr>
          <a:xfrm>
            <a:off x="13563600" y="3314700"/>
            <a:ext cx="4343400" cy="1295400"/>
          </a:xfrm>
          <a:custGeom>
            <a:avLst/>
            <a:gdLst/>
            <a:ahLst/>
            <a:cxnLst/>
            <a:rect l="l" t="t" r="r" b="b"/>
            <a:pathLst>
              <a:path w="2533015" h="1338579">
                <a:moveTo>
                  <a:pt x="1974184" y="1338117"/>
                </a:moveTo>
                <a:lnTo>
                  <a:pt x="558691" y="1338117"/>
                </a:lnTo>
                <a:lnTo>
                  <a:pt x="508214" y="1327921"/>
                </a:lnTo>
                <a:lnTo>
                  <a:pt x="466994" y="1300117"/>
                </a:lnTo>
                <a:lnTo>
                  <a:pt x="439203" y="1258877"/>
                </a:lnTo>
                <a:lnTo>
                  <a:pt x="429012" y="1208375"/>
                </a:lnTo>
                <a:lnTo>
                  <a:pt x="429012" y="1058284"/>
                </a:lnTo>
                <a:lnTo>
                  <a:pt x="426497" y="1032854"/>
                </a:lnTo>
                <a:lnTo>
                  <a:pt x="407224" y="986303"/>
                </a:lnTo>
                <a:lnTo>
                  <a:pt x="371279" y="950340"/>
                </a:lnTo>
                <a:lnTo>
                  <a:pt x="324750" y="931058"/>
                </a:lnTo>
                <a:lnTo>
                  <a:pt x="299333" y="928542"/>
                </a:lnTo>
                <a:lnTo>
                  <a:pt x="129679" y="928542"/>
                </a:lnTo>
                <a:lnTo>
                  <a:pt x="79202" y="918346"/>
                </a:lnTo>
                <a:lnTo>
                  <a:pt x="37982" y="890542"/>
                </a:lnTo>
                <a:lnTo>
                  <a:pt x="10190" y="849302"/>
                </a:lnTo>
                <a:lnTo>
                  <a:pt x="0" y="798800"/>
                </a:lnTo>
                <a:lnTo>
                  <a:pt x="0" y="539316"/>
                </a:lnTo>
                <a:lnTo>
                  <a:pt x="10190" y="488815"/>
                </a:lnTo>
                <a:lnTo>
                  <a:pt x="37982" y="447575"/>
                </a:lnTo>
                <a:lnTo>
                  <a:pt x="79202" y="419770"/>
                </a:lnTo>
                <a:lnTo>
                  <a:pt x="129679" y="409574"/>
                </a:lnTo>
                <a:lnTo>
                  <a:pt x="480369" y="409574"/>
                </a:lnTo>
                <a:lnTo>
                  <a:pt x="505786" y="407058"/>
                </a:lnTo>
                <a:lnTo>
                  <a:pt x="552315" y="387776"/>
                </a:lnTo>
                <a:lnTo>
                  <a:pt x="588260" y="351813"/>
                </a:lnTo>
                <a:lnTo>
                  <a:pt x="607533" y="305262"/>
                </a:lnTo>
                <a:lnTo>
                  <a:pt x="610048" y="279833"/>
                </a:lnTo>
                <a:lnTo>
                  <a:pt x="610048" y="129741"/>
                </a:lnTo>
                <a:lnTo>
                  <a:pt x="620239" y="79240"/>
                </a:lnTo>
                <a:lnTo>
                  <a:pt x="648030" y="38000"/>
                </a:lnTo>
                <a:lnTo>
                  <a:pt x="689250" y="10195"/>
                </a:lnTo>
                <a:lnTo>
                  <a:pt x="739727" y="0"/>
                </a:lnTo>
                <a:lnTo>
                  <a:pt x="1793148" y="0"/>
                </a:lnTo>
                <a:lnTo>
                  <a:pt x="1843625" y="10195"/>
                </a:lnTo>
                <a:lnTo>
                  <a:pt x="1884845" y="38000"/>
                </a:lnTo>
                <a:lnTo>
                  <a:pt x="1912637" y="79240"/>
                </a:lnTo>
                <a:lnTo>
                  <a:pt x="1922827" y="129741"/>
                </a:lnTo>
                <a:lnTo>
                  <a:pt x="1922827" y="279833"/>
                </a:lnTo>
                <a:lnTo>
                  <a:pt x="1933018" y="330334"/>
                </a:lnTo>
                <a:lnTo>
                  <a:pt x="1960809" y="371574"/>
                </a:lnTo>
                <a:lnTo>
                  <a:pt x="2002029" y="399379"/>
                </a:lnTo>
                <a:lnTo>
                  <a:pt x="2052506" y="409574"/>
                </a:lnTo>
                <a:lnTo>
                  <a:pt x="2403196" y="409574"/>
                </a:lnTo>
                <a:lnTo>
                  <a:pt x="2453673" y="419770"/>
                </a:lnTo>
                <a:lnTo>
                  <a:pt x="2494893" y="447575"/>
                </a:lnTo>
                <a:lnTo>
                  <a:pt x="2522685" y="488815"/>
                </a:lnTo>
                <a:lnTo>
                  <a:pt x="2532876" y="539316"/>
                </a:lnTo>
                <a:lnTo>
                  <a:pt x="2532876" y="798800"/>
                </a:lnTo>
                <a:lnTo>
                  <a:pt x="2522685" y="849302"/>
                </a:lnTo>
                <a:lnTo>
                  <a:pt x="2494893" y="890542"/>
                </a:lnTo>
                <a:lnTo>
                  <a:pt x="2453673" y="918346"/>
                </a:lnTo>
                <a:lnTo>
                  <a:pt x="2403196" y="928542"/>
                </a:lnTo>
                <a:lnTo>
                  <a:pt x="2233542" y="928542"/>
                </a:lnTo>
                <a:lnTo>
                  <a:pt x="2183066" y="938738"/>
                </a:lnTo>
                <a:lnTo>
                  <a:pt x="2141846" y="966543"/>
                </a:lnTo>
                <a:lnTo>
                  <a:pt x="2114054" y="1007783"/>
                </a:lnTo>
                <a:lnTo>
                  <a:pt x="2103863" y="1058284"/>
                </a:lnTo>
                <a:lnTo>
                  <a:pt x="2103863" y="1208375"/>
                </a:lnTo>
                <a:lnTo>
                  <a:pt x="2093673" y="1258877"/>
                </a:lnTo>
                <a:lnTo>
                  <a:pt x="2065881" y="1300117"/>
                </a:lnTo>
                <a:lnTo>
                  <a:pt x="2024661" y="1327921"/>
                </a:lnTo>
                <a:lnTo>
                  <a:pt x="1974184" y="1338117"/>
                </a:lnTo>
                <a:close/>
              </a:path>
            </a:pathLst>
          </a:custGeom>
          <a:solidFill>
            <a:srgbClr val="D6DB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9336" y="1028703"/>
            <a:ext cx="594353" cy="59435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70990" y="1092384"/>
            <a:ext cx="39306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120" dirty="0">
                <a:solidFill>
                  <a:srgbClr val="000000"/>
                </a:solidFill>
              </a:rPr>
              <a:t>Центр</a:t>
            </a:r>
            <a:r>
              <a:rPr sz="2600" spc="80" dirty="0">
                <a:solidFill>
                  <a:srgbClr val="000000"/>
                </a:solidFill>
              </a:rPr>
              <a:t> </a:t>
            </a:r>
            <a:r>
              <a:rPr sz="2600" spc="200" dirty="0">
                <a:solidFill>
                  <a:srgbClr val="000000"/>
                </a:solidFill>
              </a:rPr>
              <a:t>карьеры</a:t>
            </a:r>
            <a:r>
              <a:rPr sz="2600" spc="80" dirty="0">
                <a:solidFill>
                  <a:srgbClr val="000000"/>
                </a:solidFill>
              </a:rPr>
              <a:t> </a:t>
            </a:r>
            <a:r>
              <a:rPr sz="2600" spc="-85" dirty="0">
                <a:solidFill>
                  <a:srgbClr val="000000"/>
                </a:solidFill>
              </a:rPr>
              <a:t>КалмГУ</a:t>
            </a:r>
            <a:endParaRPr sz="2600" dirty="0"/>
          </a:p>
        </p:txBody>
      </p:sp>
      <p:sp>
        <p:nvSpPr>
          <p:cNvPr id="15" name="object 15"/>
          <p:cNvSpPr/>
          <p:nvPr/>
        </p:nvSpPr>
        <p:spPr>
          <a:xfrm>
            <a:off x="228600" y="7124700"/>
            <a:ext cx="2895600" cy="1600200"/>
          </a:xfrm>
          <a:custGeom>
            <a:avLst/>
            <a:gdLst/>
            <a:ahLst/>
            <a:cxnLst/>
            <a:rect l="l" t="t" r="r" b="b"/>
            <a:pathLst>
              <a:path w="2533015" h="1338579">
                <a:moveTo>
                  <a:pt x="1974184" y="1338117"/>
                </a:moveTo>
                <a:lnTo>
                  <a:pt x="558691" y="1338117"/>
                </a:lnTo>
                <a:lnTo>
                  <a:pt x="508214" y="1327921"/>
                </a:lnTo>
                <a:lnTo>
                  <a:pt x="466994" y="1300117"/>
                </a:lnTo>
                <a:lnTo>
                  <a:pt x="439203" y="1258877"/>
                </a:lnTo>
                <a:lnTo>
                  <a:pt x="429012" y="1208375"/>
                </a:lnTo>
                <a:lnTo>
                  <a:pt x="429012" y="1058284"/>
                </a:lnTo>
                <a:lnTo>
                  <a:pt x="426497" y="1032854"/>
                </a:lnTo>
                <a:lnTo>
                  <a:pt x="407224" y="986303"/>
                </a:lnTo>
                <a:lnTo>
                  <a:pt x="371279" y="950340"/>
                </a:lnTo>
                <a:lnTo>
                  <a:pt x="324750" y="931058"/>
                </a:lnTo>
                <a:lnTo>
                  <a:pt x="299333" y="928542"/>
                </a:lnTo>
                <a:lnTo>
                  <a:pt x="129679" y="928542"/>
                </a:lnTo>
                <a:lnTo>
                  <a:pt x="79202" y="918346"/>
                </a:lnTo>
                <a:lnTo>
                  <a:pt x="37982" y="890542"/>
                </a:lnTo>
                <a:lnTo>
                  <a:pt x="10190" y="849302"/>
                </a:lnTo>
                <a:lnTo>
                  <a:pt x="0" y="798800"/>
                </a:lnTo>
                <a:lnTo>
                  <a:pt x="0" y="539316"/>
                </a:lnTo>
                <a:lnTo>
                  <a:pt x="10190" y="488815"/>
                </a:lnTo>
                <a:lnTo>
                  <a:pt x="37982" y="447575"/>
                </a:lnTo>
                <a:lnTo>
                  <a:pt x="79202" y="419770"/>
                </a:lnTo>
                <a:lnTo>
                  <a:pt x="129679" y="409574"/>
                </a:lnTo>
                <a:lnTo>
                  <a:pt x="480369" y="409574"/>
                </a:lnTo>
                <a:lnTo>
                  <a:pt x="505786" y="407058"/>
                </a:lnTo>
                <a:lnTo>
                  <a:pt x="552315" y="387776"/>
                </a:lnTo>
                <a:lnTo>
                  <a:pt x="588260" y="351813"/>
                </a:lnTo>
                <a:lnTo>
                  <a:pt x="607533" y="305262"/>
                </a:lnTo>
                <a:lnTo>
                  <a:pt x="610048" y="279833"/>
                </a:lnTo>
                <a:lnTo>
                  <a:pt x="610048" y="129741"/>
                </a:lnTo>
                <a:lnTo>
                  <a:pt x="620239" y="79240"/>
                </a:lnTo>
                <a:lnTo>
                  <a:pt x="648030" y="38000"/>
                </a:lnTo>
                <a:lnTo>
                  <a:pt x="689250" y="10195"/>
                </a:lnTo>
                <a:lnTo>
                  <a:pt x="739727" y="0"/>
                </a:lnTo>
                <a:lnTo>
                  <a:pt x="1793148" y="0"/>
                </a:lnTo>
                <a:lnTo>
                  <a:pt x="1843625" y="10195"/>
                </a:lnTo>
                <a:lnTo>
                  <a:pt x="1884845" y="38000"/>
                </a:lnTo>
                <a:lnTo>
                  <a:pt x="1912637" y="79240"/>
                </a:lnTo>
                <a:lnTo>
                  <a:pt x="1922827" y="129741"/>
                </a:lnTo>
                <a:lnTo>
                  <a:pt x="1922827" y="279833"/>
                </a:lnTo>
                <a:lnTo>
                  <a:pt x="1933018" y="330334"/>
                </a:lnTo>
                <a:lnTo>
                  <a:pt x="1960809" y="371574"/>
                </a:lnTo>
                <a:lnTo>
                  <a:pt x="2002029" y="399379"/>
                </a:lnTo>
                <a:lnTo>
                  <a:pt x="2052506" y="409574"/>
                </a:lnTo>
                <a:lnTo>
                  <a:pt x="2403196" y="409574"/>
                </a:lnTo>
                <a:lnTo>
                  <a:pt x="2453673" y="419770"/>
                </a:lnTo>
                <a:lnTo>
                  <a:pt x="2494893" y="447575"/>
                </a:lnTo>
                <a:lnTo>
                  <a:pt x="2522685" y="488815"/>
                </a:lnTo>
                <a:lnTo>
                  <a:pt x="2532876" y="539316"/>
                </a:lnTo>
                <a:lnTo>
                  <a:pt x="2532876" y="798800"/>
                </a:lnTo>
                <a:lnTo>
                  <a:pt x="2522685" y="849302"/>
                </a:lnTo>
                <a:lnTo>
                  <a:pt x="2494893" y="890542"/>
                </a:lnTo>
                <a:lnTo>
                  <a:pt x="2453673" y="918346"/>
                </a:lnTo>
                <a:lnTo>
                  <a:pt x="2403196" y="928542"/>
                </a:lnTo>
                <a:lnTo>
                  <a:pt x="2233542" y="928542"/>
                </a:lnTo>
                <a:lnTo>
                  <a:pt x="2183066" y="938738"/>
                </a:lnTo>
                <a:lnTo>
                  <a:pt x="2141846" y="966543"/>
                </a:lnTo>
                <a:lnTo>
                  <a:pt x="2114054" y="1007783"/>
                </a:lnTo>
                <a:lnTo>
                  <a:pt x="2103863" y="1058284"/>
                </a:lnTo>
                <a:lnTo>
                  <a:pt x="2103863" y="1208375"/>
                </a:lnTo>
                <a:lnTo>
                  <a:pt x="2093673" y="1258877"/>
                </a:lnTo>
                <a:lnTo>
                  <a:pt x="2065881" y="1300117"/>
                </a:lnTo>
                <a:lnTo>
                  <a:pt x="2024661" y="1327921"/>
                </a:lnTo>
                <a:lnTo>
                  <a:pt x="1974184" y="1338117"/>
                </a:lnTo>
                <a:close/>
              </a:path>
            </a:pathLst>
          </a:custGeom>
          <a:solidFill>
            <a:srgbClr val="D6DB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58000" y="1028700"/>
            <a:ext cx="7687438" cy="898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16300"/>
              </a:lnSpc>
              <a:spcBef>
                <a:spcPts val="100"/>
              </a:spcBef>
            </a:pPr>
            <a:r>
              <a:rPr sz="5400" b="1" i="1" spc="15" dirty="0">
                <a:latin typeface="Times New Roman" pitchFamily="18" charset="0"/>
                <a:cs typeface="Times New Roman" pitchFamily="18" charset="0"/>
              </a:rPr>
              <a:t>Наши</a:t>
            </a:r>
            <a:r>
              <a:rPr sz="4800" b="1" i="1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800" b="1" i="1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800" b="1" i="1" spc="-2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sz="4800" b="1" i="1" spc="565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4800" b="1" i="1" spc="6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sz="4800" b="1" i="1" spc="65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4800" b="1" i="1" spc="56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sz="4800" b="1" i="1" spc="6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sz="4800" b="1" i="1" spc="37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4800" b="1" i="1" spc="350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sz="4800" b="1" i="1" spc="204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sz="4800" b="1" i="1" spc="375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4800" b="1" i="1" spc="350" dirty="0">
                <a:latin typeface="Times New Roman" pitchFamily="18" charset="0"/>
                <a:cs typeface="Times New Roman" pitchFamily="18" charset="0"/>
              </a:rPr>
              <a:t>я</a:t>
            </a:r>
            <a:endParaRPr sz="4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4800" y="7353300"/>
            <a:ext cx="2819400" cy="12497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399"/>
              </a:lnSpc>
              <a:spcBef>
                <a:spcPts val="100"/>
              </a:spcBef>
            </a:pPr>
            <a:r>
              <a:rPr lang="ru-RU" sz="2350" i="1" spc="-15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sz="2350" i="1" spc="-15" dirty="0" err="1" smtClean="0">
                <a:latin typeface="Times New Roman" pitchFamily="18" charset="0"/>
                <a:cs typeface="Times New Roman" pitchFamily="18" charset="0"/>
              </a:rPr>
              <a:t>Маркет</a:t>
            </a:r>
            <a:r>
              <a:rPr sz="2350" i="1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350" i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350" i="1" spc="-25" dirty="0" err="1">
                <a:latin typeface="Times New Roman" pitchFamily="18" charset="0"/>
                <a:cs typeface="Times New Roman" pitchFamily="18" charset="0"/>
              </a:rPr>
              <a:t>п</a:t>
            </a:r>
            <a:r>
              <a:rPr sz="2350" i="1" spc="-5" dirty="0" err="1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350" i="1" spc="-250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sz="2350" i="1" spc="-5" dirty="0" err="1">
                <a:latin typeface="Times New Roman" pitchFamily="18" charset="0"/>
                <a:cs typeface="Times New Roman" pitchFamily="18" charset="0"/>
              </a:rPr>
              <a:t>а</a:t>
            </a:r>
            <a:r>
              <a:rPr sz="2350" i="1" spc="-165" dirty="0" err="1">
                <a:latin typeface="Times New Roman" pitchFamily="18" charset="0"/>
                <a:cs typeface="Times New Roman" pitchFamily="18" charset="0"/>
              </a:rPr>
              <a:t>г</a:t>
            </a:r>
            <a:r>
              <a:rPr sz="2350" i="1" spc="-35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350" i="1" spc="-165" dirty="0" err="1">
                <a:latin typeface="Times New Roman" pitchFamily="18" charset="0"/>
                <a:cs typeface="Times New Roman" pitchFamily="18" charset="0"/>
              </a:rPr>
              <a:t>г</a:t>
            </a:r>
            <a:r>
              <a:rPr sz="2350" i="1" spc="5" dirty="0" err="1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350" i="1" spc="185" dirty="0" err="1">
                <a:latin typeface="Times New Roman" pitchFamily="18" charset="0"/>
                <a:cs typeface="Times New Roman" pitchFamily="18" charset="0"/>
              </a:rPr>
              <a:t>ч</a:t>
            </a:r>
            <a:r>
              <a:rPr sz="2350" i="1" spc="-5" dirty="0" err="1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350" i="1" spc="-95" dirty="0" err="1">
                <a:latin typeface="Times New Roman" pitchFamily="18" charset="0"/>
                <a:cs typeface="Times New Roman" pitchFamily="18" charset="0"/>
              </a:rPr>
              <a:t>с</a:t>
            </a:r>
            <a:r>
              <a:rPr sz="2350" i="1" spc="-55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sz="2350" i="1" spc="5" dirty="0" err="1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350" i="1" spc="-150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sz="2350" i="1" spc="-15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350" i="1" spc="-5" dirty="0" smtClean="0">
                <a:latin typeface="Times New Roman" pitchFamily="18" charset="0"/>
                <a:cs typeface="Times New Roman" pitchFamily="18" charset="0"/>
              </a:rPr>
              <a:t>профессий»</a:t>
            </a:r>
            <a:endParaRPr sz="235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v.karvenova\Downloads\vIhFL0cUisJ3-RiEoJDqSYdNYvl4hf30Kv6v2cv2VQsx1IFBdPdHx26kdhvPSkwum2Wl_jP6_tCA9WlCRZupZxI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705100"/>
            <a:ext cx="5602888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v.karvenova\Downloads\RxgXCWtLKRlZVjnLyHra5AI-vePfxxo8lkzP2OblAJzonGK9DOu2IOi1TMmhfXrZEeWLCRGEulGeKEKvYvN4L5g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3086100"/>
            <a:ext cx="5981812" cy="3988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object 16"/>
          <p:cNvSpPr txBox="1"/>
          <p:nvPr/>
        </p:nvSpPr>
        <p:spPr>
          <a:xfrm>
            <a:off x="14020800" y="3467100"/>
            <a:ext cx="3276600" cy="8502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399"/>
              </a:lnSpc>
              <a:spcBef>
                <a:spcPts val="100"/>
              </a:spcBef>
            </a:pPr>
            <a:r>
              <a:rPr lang="ru-RU" sz="2350" i="1" spc="-15" dirty="0">
                <a:latin typeface="Times New Roman" pitchFamily="18" charset="0"/>
                <a:cs typeface="Times New Roman" pitchFamily="18" charset="0"/>
              </a:rPr>
              <a:t>День карьеры </a:t>
            </a:r>
          </a:p>
          <a:p>
            <a:pPr marL="12700" marR="5080" indent="-635" algn="ctr">
              <a:lnSpc>
                <a:spcPct val="114399"/>
              </a:lnSpc>
              <a:spcBef>
                <a:spcPts val="100"/>
              </a:spcBef>
            </a:pPr>
            <a:r>
              <a:rPr lang="ru-RU" sz="2350" i="1" spc="-15" dirty="0">
                <a:latin typeface="Times New Roman" pitchFamily="18" charset="0"/>
                <a:cs typeface="Times New Roman" pitchFamily="18" charset="0"/>
              </a:rPr>
              <a:t>с ПАО «</a:t>
            </a:r>
            <a:r>
              <a:rPr lang="ru-RU" sz="2350" i="1" spc="-15" dirty="0" err="1">
                <a:latin typeface="Times New Roman" pitchFamily="18" charset="0"/>
                <a:cs typeface="Times New Roman" pitchFamily="18" charset="0"/>
              </a:rPr>
              <a:t>Ростелеком</a:t>
            </a:r>
            <a:r>
              <a:rPr lang="ru-RU" sz="2350" i="1" spc="-15" dirty="0">
                <a:latin typeface="Times New Roman" pitchFamily="18" charset="0"/>
                <a:cs typeface="Times New Roman" pitchFamily="18" charset="0"/>
              </a:rPr>
              <a:t>»</a:t>
            </a:r>
            <a:endParaRPr sz="235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C:\Users\v.karvenova\Downloads\OFXQG_V8gUbDvQAqajJqwaBTDQ330BKJuGTirkXM0Vn515stvl9AiMlLuCgpGI466FCUjGWys5MPob1-jldL2by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6057900"/>
            <a:ext cx="5714643" cy="38082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B0B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0500"/>
            <a:ext cx="18288000" cy="830997"/>
          </a:xfrm>
        </p:spPr>
        <p:txBody>
          <a:bodyPr/>
          <a:lstStyle/>
          <a:p>
            <a:pPr algn="ctr"/>
            <a:r>
              <a:rPr lang="ru-RU" sz="5400" i="1" dirty="0" smtClean="0">
                <a:solidFill>
                  <a:schemeClr val="bg1"/>
                </a:solidFill>
              </a:rPr>
              <a:t>Наши  мероприятия в фото</a:t>
            </a:r>
            <a:endParaRPr lang="ru-RU" sz="5400" i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a.konushev\Desktop\Форум работадателе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2019300"/>
            <a:ext cx="4322501" cy="3238500"/>
          </a:xfrm>
          <a:prstGeom prst="rect">
            <a:avLst/>
          </a:prstGeom>
          <a:noFill/>
        </p:spPr>
      </p:pic>
      <p:pic>
        <p:nvPicPr>
          <p:cNvPr id="1029" name="Picture 5" descr="C:\Users\a.konushev\Desktop\53981191022891467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6438900"/>
            <a:ext cx="4267200" cy="3200400"/>
          </a:xfrm>
          <a:prstGeom prst="rect">
            <a:avLst/>
          </a:prstGeom>
          <a:noFill/>
        </p:spPr>
      </p:pic>
      <p:pic>
        <p:nvPicPr>
          <p:cNvPr id="1030" name="Picture 6" descr="C:\Users\a.konushev\Desktop\53981191022891467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77800" y="6438900"/>
            <a:ext cx="4318000" cy="3238500"/>
          </a:xfrm>
          <a:prstGeom prst="rect">
            <a:avLst/>
          </a:prstGeom>
          <a:noFill/>
        </p:spPr>
      </p:pic>
      <p:pic>
        <p:nvPicPr>
          <p:cNvPr id="1031" name="Picture 7" descr="C:\Users\a.konushev\Desktop\53981191022891467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0" y="1638300"/>
            <a:ext cx="4267200" cy="36131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705600" y="12573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Конкурс  «Лучшее </a:t>
            </a:r>
          </a:p>
          <a:p>
            <a:pPr algn="ctr"/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выпускника КалмГУ»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725400" y="56007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День карьеры с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Рарус-Софт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(г.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Волгаград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5753100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«День карьеры»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0" y="56769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Выездная «Лаборатория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карьерной навигации»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1181100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Лекция ректора КалмГУ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карьерной навигации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a.konushev\Downloads\photo_2024-12-26_12-17-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2019300"/>
            <a:ext cx="4876800" cy="3295650"/>
          </a:xfrm>
          <a:prstGeom prst="rect">
            <a:avLst/>
          </a:prstGeom>
          <a:noFill/>
        </p:spPr>
      </p:pic>
      <p:pic>
        <p:nvPicPr>
          <p:cNvPr id="4" name="Picture 3" descr="C:\Users\a.konushev\Downloads\photo_2024-12-26_12-18-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" y="6438900"/>
            <a:ext cx="4800421" cy="32752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3695700"/>
            <a:ext cx="6019800" cy="5105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39400" y="3695700"/>
            <a:ext cx="5638800" cy="59436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70990" y="1092380"/>
            <a:ext cx="39306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80" dirty="0">
                <a:solidFill>
                  <a:srgbClr val="FFFFFF"/>
                </a:solidFill>
                <a:latin typeface="Trebuchet MS"/>
                <a:cs typeface="Trebuchet MS"/>
              </a:rPr>
              <a:t>Центр</a:t>
            </a:r>
            <a:r>
              <a:rPr sz="26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Trebuchet MS"/>
                <a:cs typeface="Trebuchet MS"/>
              </a:rPr>
              <a:t>карьеры</a:t>
            </a:r>
            <a:r>
              <a:rPr sz="26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Trebuchet MS"/>
                <a:cs typeface="Trebuchet MS"/>
              </a:rPr>
              <a:t>КалмГУ</a:t>
            </a:r>
            <a:endParaRPr sz="26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76636" y="1588792"/>
            <a:ext cx="14753964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b="0" spc="24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Социальные</a:t>
            </a:r>
            <a:r>
              <a:rPr sz="5200" b="0" spc="-17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200" b="0" spc="34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сети</a:t>
            </a:r>
            <a:r>
              <a:rPr sz="5200" b="0" spc="-17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200" b="0" spc="225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Центра</a:t>
            </a:r>
            <a:r>
              <a:rPr sz="5200" b="0" spc="-17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5200" b="0" spc="305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карьеры</a:t>
            </a:r>
            <a:r>
              <a:rPr lang="ru-RU" sz="5200" b="0" spc="305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200" b="0" spc="305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КалмГУ</a:t>
            </a:r>
            <a:endParaRPr sz="5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30099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ЦК в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Вконтакте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01400" y="3009900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ЦК в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Telegram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.konushev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068800" cy="103435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4853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201</Words>
  <Application>Microsoft Office PowerPoint</Application>
  <PresentationFormat>Произвольный</PresentationFormat>
  <Paragraphs>44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Центр карьеры</vt:lpstr>
      <vt:lpstr>О Центре карьеры</vt:lpstr>
      <vt:lpstr>Поддержка и развитие взаимовыгодного  сотрудничества Университета со  студентами;</vt:lpstr>
      <vt:lpstr>Наша польза</vt:lpstr>
      <vt:lpstr>Центр карьеры КалмГУ</vt:lpstr>
      <vt:lpstr>Наши  мероприятия в фото</vt:lpstr>
      <vt:lpstr>Социальные сети Центра карьеры КалмГУ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карьеры</dc:title>
  <dc:creator>Конушев А.И.</dc:creator>
  <cp:lastModifiedBy>a.konushev</cp:lastModifiedBy>
  <cp:revision>61</cp:revision>
  <dcterms:created xsi:type="dcterms:W3CDTF">2022-07-13T07:26:46Z</dcterms:created>
  <dcterms:modified xsi:type="dcterms:W3CDTF">2025-10-08T08:34:34Z</dcterms:modified>
</cp:coreProperties>
</file>